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950" r:id="rId3"/>
    <p:sldId id="944" r:id="rId4"/>
    <p:sldId id="945" r:id="rId5"/>
    <p:sldId id="946" r:id="rId6"/>
    <p:sldId id="947" r:id="rId7"/>
    <p:sldId id="948" r:id="rId8"/>
    <p:sldId id="949" r:id="rId9"/>
    <p:sldId id="550" r:id="rId10"/>
    <p:sldId id="551" r:id="rId11"/>
    <p:sldId id="270" r:id="rId12"/>
    <p:sldId id="552" r:id="rId13"/>
    <p:sldId id="897" r:id="rId14"/>
    <p:sldId id="918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361" r:id="rId23"/>
    <p:sldId id="906" r:id="rId24"/>
    <p:sldId id="907" r:id="rId25"/>
    <p:sldId id="908" r:id="rId26"/>
    <p:sldId id="909" r:id="rId27"/>
    <p:sldId id="910" r:id="rId28"/>
    <p:sldId id="271" r:id="rId29"/>
    <p:sldId id="911" r:id="rId30"/>
    <p:sldId id="369" r:id="rId31"/>
    <p:sldId id="912" r:id="rId32"/>
    <p:sldId id="375" r:id="rId33"/>
    <p:sldId id="913" r:id="rId34"/>
    <p:sldId id="378" r:id="rId35"/>
    <p:sldId id="914" r:id="rId36"/>
    <p:sldId id="951" r:id="rId37"/>
    <p:sldId id="952" r:id="rId38"/>
    <p:sldId id="915" r:id="rId39"/>
    <p:sldId id="916" r:id="rId40"/>
    <p:sldId id="917" r:id="rId41"/>
    <p:sldId id="953" r:id="rId42"/>
    <p:sldId id="931" r:id="rId43"/>
    <p:sldId id="926" r:id="rId44"/>
    <p:sldId id="927" r:id="rId45"/>
    <p:sldId id="933" r:id="rId46"/>
    <p:sldId id="934" r:id="rId47"/>
    <p:sldId id="935" r:id="rId48"/>
    <p:sldId id="936" r:id="rId49"/>
    <p:sldId id="553" r:id="rId50"/>
    <p:sldId id="790" r:id="rId51"/>
    <p:sldId id="919" r:id="rId52"/>
    <p:sldId id="742" r:id="rId53"/>
    <p:sldId id="793" r:id="rId54"/>
    <p:sldId id="792" r:id="rId55"/>
    <p:sldId id="380" r:id="rId56"/>
    <p:sldId id="920" r:id="rId57"/>
    <p:sldId id="794" r:id="rId58"/>
    <p:sldId id="743" r:id="rId59"/>
    <p:sldId id="744" r:id="rId60"/>
    <p:sldId id="746" r:id="rId61"/>
    <p:sldId id="748" r:id="rId62"/>
    <p:sldId id="749" r:id="rId63"/>
    <p:sldId id="750" r:id="rId64"/>
    <p:sldId id="754" r:id="rId65"/>
    <p:sldId id="755" r:id="rId66"/>
    <p:sldId id="756" r:id="rId67"/>
    <p:sldId id="760" r:id="rId68"/>
    <p:sldId id="761" r:id="rId69"/>
    <p:sldId id="762" r:id="rId70"/>
    <p:sldId id="763" r:id="rId71"/>
    <p:sldId id="771" r:id="rId72"/>
    <p:sldId id="450" r:id="rId73"/>
    <p:sldId id="395" r:id="rId74"/>
    <p:sldId id="403" r:id="rId75"/>
    <p:sldId id="645" r:id="rId76"/>
    <p:sldId id="404" r:id="rId77"/>
    <p:sldId id="95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9E88-481E-3DC9-C3B9-4DFC15CB0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F1303-CBAF-B810-CE28-F6ADF820F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9499-5A97-9E62-53F9-4642527D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DEF68-3848-019D-4E0E-7A8BA46A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9343-1457-54BB-6ED0-9C17CD60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618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F914-178E-A453-AB9D-D269243E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5F0AB-FA4B-F592-3BC1-80EF4C541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6924B-BB0A-668B-CD64-CF40FA15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6A67F-5F8D-21AC-7B05-07DD9810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2F529-168B-6909-A59D-1FB46F22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02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5308F-3403-29D3-5E5E-590B6C3C0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47DC6-2E69-B837-F5C7-F5189FFFC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AA1D5-16C0-17AA-C50C-0481FE4A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A5E88-69CA-560E-4541-6002A750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A81F0-8347-D3B3-E87A-A226F2B4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56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678B-2F41-4D6A-B96D-C26C7C921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D9F2-AFE5-BA97-737F-004975C8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D581-24D7-E084-1B89-D0CA5A75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3DD87-AAA2-D347-D0B6-EB1AE8C0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A2695-9155-A949-A2BE-FF716B7C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2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4DC6-8D60-310C-30DC-1D79778C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A8C01-C568-2EF7-743B-FFD3760B7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4A7C-5113-0B8B-D2DB-12E78B9A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72AE-2E52-97B1-BFB3-40982D57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6580-2A8E-A0B5-6A2E-94AB500D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7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78E8-118E-4FFF-B80E-5413F560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17E3-827A-A4A6-4CEC-BDFEC6A84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409CD-5C21-DF87-A0D1-B4A23D8D6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70B2-964A-481D-AFF4-D6B753D6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32BA0-305C-951D-8843-1393195D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88E1F-E959-69EE-C31A-4B4BB4B0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1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4D12-67F1-3920-8D22-C4DEE73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9700A-D6F4-5068-E768-D365528B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EB1BD-DEA0-207E-DADD-4B7662614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991BF-26A5-D846-3E1D-BF8F2FC55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07DF4-0EDD-12AC-96A4-374911751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58814A-614B-0371-264E-7886EA2D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59091-04D8-D8FD-C789-6C331DA4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16F2D-8B91-DA10-26B9-EE901887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55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32E-2D36-D790-D901-A2710F84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AB335-C0E9-F077-0948-46E4594D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CDEDE-C5A7-E823-2D70-2453D95A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B4EF0-E756-C699-4F0B-ADE8FFAB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6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6AC7D-8475-3951-5392-BC87A3BC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90552-86F7-B251-89C9-25212C1A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2ADAA-37BE-7E64-6BFA-BE44EBB0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03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921A-1258-620C-9ABA-92E93C15E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AC-01A7-4DC2-A6EB-5D465F78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76EE-6A44-2E61-0367-64F96965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889EA-FAB8-D6FC-E6D7-408C3A90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ECD1-EA39-5948-0F05-D02ACBD2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159E-BFA8-60DC-C7EB-C863F587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33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EBD0-8F23-2045-FA2E-09D475AEC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BC46A-6FC2-7AE2-C791-4FB1209D5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4FC1-9B30-8F84-0F45-F0D6062E7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E572-6C55-EF3E-BABA-C7C1D54F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C275E-102D-A01D-74B7-067FB4CC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612E-9DAE-0294-F542-4F9925A2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2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D0F57-8C70-2EC9-441E-2C703F6A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0A929-F09B-6BEC-5B2F-76B44432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C66F-0607-14AE-9C61-01989B664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61558-1443-49E2-B478-6172F0D9BC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F520-86C1-73D6-D90B-11DDB1E65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4C24-9851-8900-F73D-EDB588316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6480-5AD2-41D4-8B94-88245584B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69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storage-png/download/5384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ixabay.com/en/work-place-pc-screen-computer-30511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svgsilh.com/image/23312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token@github.com/account/repo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ork-place-pc-screen-computer-3051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ngall.com/storage-png/download/53843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pack-box-karton-container-offen-148427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ubuntu/#install-using-the-repository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orage-png/download/5384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D781-999E-6AFB-3834-4696A5B7D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DAC DevOps: Microservices, Git, Docker,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EE8A2-53AC-0F8E-E87E-C199AE687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291956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641-928C-694A-4DC0-AA9521F9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50-ED53-F41C-6454-F3DD1906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85A5BF1-078A-4A3E-8967-40420C02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55" y="1399984"/>
            <a:ext cx="8433799" cy="47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1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5CE4-3350-4797-D76A-4548E01D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55F6-97A4-E889-8940-241131764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6664-1830-68CF-F4CA-02E6296A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8" y="1907761"/>
            <a:ext cx="10815497" cy="4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5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F0AE-FC5C-D0BB-2AA6-3903DDA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A4A5-255D-FD83-B400-957C6255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Build: </a:t>
            </a:r>
            <a:r>
              <a:rPr lang="en-IN" b="1" dirty="0"/>
              <a:t>Maven, Gradle</a:t>
            </a:r>
          </a:p>
          <a:p>
            <a:r>
              <a:rPr lang="en-IN" dirty="0"/>
              <a:t>Version control: </a:t>
            </a:r>
            <a:r>
              <a:rPr lang="en-IN" b="1" dirty="0"/>
              <a:t>Git, Jira</a:t>
            </a:r>
          </a:p>
          <a:p>
            <a:r>
              <a:rPr lang="en-IN" dirty="0"/>
              <a:t>Container creation: </a:t>
            </a:r>
            <a:r>
              <a:rPr lang="en-IN" b="1" dirty="0"/>
              <a:t>Docker</a:t>
            </a:r>
          </a:p>
          <a:p>
            <a:r>
              <a:rPr lang="en-IN" dirty="0"/>
              <a:t>Orchestration: </a:t>
            </a:r>
            <a:r>
              <a:rPr lang="en-IN" b="1" dirty="0"/>
              <a:t>Kubernetes</a:t>
            </a:r>
          </a:p>
          <a:p>
            <a:r>
              <a:rPr lang="en-IN" dirty="0"/>
              <a:t>Testing: </a:t>
            </a:r>
            <a:r>
              <a:rPr lang="en-IN" b="1" dirty="0"/>
              <a:t>Junit, Selenium</a:t>
            </a:r>
          </a:p>
          <a:p>
            <a:r>
              <a:rPr lang="en-IN" dirty="0"/>
              <a:t>CI/CD: </a:t>
            </a:r>
            <a:r>
              <a:rPr lang="en-IN" b="1" dirty="0"/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39354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Git and Github basics served right. | by Sameer Kashyap | Medium">
            <a:extLst>
              <a:ext uri="{FF2B5EF4-FFF2-40B4-BE49-F238E27FC236}">
                <a16:creationId xmlns:a16="http://schemas.microsoft.com/office/drawing/2014/main" id="{2C1F483E-E7E0-93A0-598A-55EA5F10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81" y="2208036"/>
            <a:ext cx="4029777" cy="22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D0AE5-9ED4-F1B2-F591-E4BA8363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D536DF-ACF8-FF95-223E-CFCF3368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Real-life situation: Different developers work on same/different parts of code files for code enhancements/bug fixes</a:t>
            </a:r>
          </a:p>
          <a:p>
            <a:r>
              <a:rPr lang="en-IN" dirty="0"/>
              <a:t>Problems</a:t>
            </a:r>
          </a:p>
          <a:p>
            <a:pPr lvl="1"/>
            <a:r>
              <a:rPr lang="en-IN" dirty="0"/>
              <a:t>Simultaneous changes done by multiple developers at the same time</a:t>
            </a:r>
          </a:p>
          <a:p>
            <a:pPr lvl="1"/>
            <a:r>
              <a:rPr lang="en-IN" dirty="0"/>
              <a:t>Accidental overwriting of each other’s work</a:t>
            </a:r>
          </a:p>
          <a:p>
            <a:pPr lvl="1"/>
            <a:r>
              <a:rPr lang="en-IN" dirty="0"/>
              <a:t>Not taking the correct base file for making code changes</a:t>
            </a:r>
          </a:p>
          <a:p>
            <a:pPr lvl="1"/>
            <a:r>
              <a:rPr lang="en-IN" dirty="0"/>
              <a:t>Not uploading the correct file after changes are done</a:t>
            </a:r>
          </a:p>
          <a:p>
            <a:r>
              <a:rPr lang="en-IN" dirty="0"/>
              <a:t>Solution: </a:t>
            </a:r>
            <a:r>
              <a:rPr lang="en-IN" b="1" dirty="0"/>
              <a:t>Version control</a:t>
            </a:r>
            <a:r>
              <a:rPr lang="en-IN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276533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3073E-D28B-36CA-669C-CF5E356A5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25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F3743-CD3B-A8E8-223F-E069741FA664}"/>
              </a:ext>
            </a:extLst>
          </p:cNvPr>
          <p:cNvSpPr txBox="1"/>
          <p:nvPr/>
        </p:nvSpPr>
        <p:spPr>
          <a:xfrm>
            <a:off x="6872438" y="2365321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Repository = A centralized storage for managing and tracking changes to a collection of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D1E67-6A44-7EE3-5DD7-28E96EB0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3993A-CA02-DF91-0729-93EA32DBA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78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6" y="2297958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C76D5-AE40-1C13-8E90-CDDD4170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223F4-1912-17A5-F0E8-6056261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</a:t>
            </a:r>
            <a:r>
              <a:rPr lang="en-IN" dirty="0"/>
              <a:t>:</a:t>
            </a:r>
            <a:r>
              <a:rPr lang="en-IN" b="1" dirty="0"/>
              <a:t> </a:t>
            </a:r>
            <a:r>
              <a:rPr lang="en-IN" dirty="0"/>
              <a:t>Leading version control system</a:t>
            </a:r>
          </a:p>
          <a:p>
            <a:r>
              <a:rPr lang="en-IN" dirty="0"/>
              <a:t>Free and open source</a:t>
            </a:r>
          </a:p>
          <a:p>
            <a:r>
              <a:rPr lang="en-IN" b="1" dirty="0">
                <a:solidFill>
                  <a:srgbClr val="FF0000"/>
                </a:solidFill>
              </a:rPr>
              <a:t>Git ≠ GitHub</a:t>
            </a:r>
          </a:p>
          <a:p>
            <a:r>
              <a:rPr lang="en-IN" b="1" dirty="0"/>
              <a:t>Git </a:t>
            </a:r>
            <a:r>
              <a:rPr lang="en-IN" dirty="0"/>
              <a:t>= Local version control software on our machine</a:t>
            </a:r>
          </a:p>
          <a:p>
            <a:r>
              <a:rPr lang="en-IN" b="1" dirty="0"/>
              <a:t>GitHub</a:t>
            </a:r>
            <a:r>
              <a:rPr lang="en-IN" dirty="0"/>
              <a:t> (Created in 2008, Now owned by Microsoft) = Cloud/Internet-based repository</a:t>
            </a:r>
          </a:p>
          <a:p>
            <a:r>
              <a:rPr lang="en-IN" dirty="0"/>
              <a:t>GitHub has a free version and a paid version</a:t>
            </a:r>
          </a:p>
        </p:txBody>
      </p:sp>
    </p:spTree>
    <p:extLst>
      <p:ext uri="{BB962C8B-B14F-4D97-AF65-F5344CB8AC3E}">
        <p14:creationId xmlns:p14="http://schemas.microsoft.com/office/powerpoint/2010/main" val="33732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82708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sz="2900" dirty="0"/>
              <a:t>Local copy per user and one common central repository</a:t>
            </a:r>
          </a:p>
          <a:p>
            <a:pPr lvl="1"/>
            <a:r>
              <a:rPr lang="en-IN" sz="2900" dirty="0"/>
              <a:t>Single point of failure</a:t>
            </a:r>
          </a:p>
          <a:p>
            <a:pPr lvl="1"/>
            <a:r>
              <a:rPr lang="en-IN" sz="2900" dirty="0"/>
              <a:t>Requires constant connectivity</a:t>
            </a:r>
          </a:p>
          <a:p>
            <a:pPr lvl="1"/>
            <a:r>
              <a:rPr lang="en-IN" sz="2900" dirty="0"/>
              <a:t>e.g. Subversion, </a:t>
            </a:r>
            <a:r>
              <a:rPr lang="en-IN" sz="2900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474" y="1835899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sz="2900" dirty="0"/>
              <a:t>Local copy and local repository per user and one common central repository </a:t>
            </a:r>
          </a:p>
          <a:p>
            <a:pPr lvl="1"/>
            <a:r>
              <a:rPr lang="en-IN" sz="2900" dirty="0"/>
              <a:t>More scalable</a:t>
            </a:r>
          </a:p>
          <a:p>
            <a:pPr lvl="1"/>
            <a:r>
              <a:rPr lang="en-IN" sz="2900" dirty="0"/>
              <a:t>e.g. Mercurial, Git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2268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268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and GitHub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 and GitHub Workflow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Workspace</a:t>
            </a:r>
            <a:r>
              <a:rPr lang="en-IN" dirty="0"/>
              <a:t> – Area where the developer is working and creating/modifying code</a:t>
            </a:r>
          </a:p>
          <a:p>
            <a:r>
              <a:rPr lang="en-IN" b="1" dirty="0">
                <a:solidFill>
                  <a:srgbClr val="FF0000"/>
                </a:solidFill>
              </a:rPr>
              <a:t>Index/Staging area </a:t>
            </a:r>
            <a:r>
              <a:rPr lang="en-IN" dirty="0"/>
              <a:t>– Area that closely mimics the local repository</a:t>
            </a:r>
          </a:p>
          <a:p>
            <a:r>
              <a:rPr lang="en-IN" b="1" dirty="0">
                <a:solidFill>
                  <a:srgbClr val="FF0000"/>
                </a:solidFill>
              </a:rPr>
              <a:t>Local repository </a:t>
            </a:r>
            <a:r>
              <a:rPr lang="en-IN" dirty="0"/>
              <a:t>– The local area for all the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rgbClr val="FF0000"/>
                </a:solidFill>
              </a:rPr>
              <a:t>Remote repository </a:t>
            </a:r>
            <a:r>
              <a:rPr lang="en-IN" dirty="0"/>
              <a:t>– The remote area (GitHub) for all the code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b="1" i="1" dirty="0"/>
              <a:t>git add file1</a:t>
            </a:r>
            <a:r>
              <a:rPr lang="en-IN" dirty="0"/>
              <a:t>, it will get added to the </a:t>
            </a:r>
            <a:r>
              <a:rPr lang="en-IN" dirty="0">
                <a:solidFill>
                  <a:srgbClr val="FF0000"/>
                </a:solidFill>
              </a:rPr>
              <a:t>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b="1" i="1" dirty="0"/>
              <a:t>git commit file1 –m “Added file1”</a:t>
            </a:r>
            <a:r>
              <a:rPr lang="en-IN" sz="2400" dirty="0"/>
              <a:t>, it will get added to the </a:t>
            </a:r>
            <a:r>
              <a:rPr lang="en-IN" sz="2400" dirty="0">
                <a:solidFill>
                  <a:srgbClr val="FF0000"/>
                </a:solidFill>
              </a:rPr>
              <a:t>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41" y="2498866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92" y="4743019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b="1" i="1" dirty="0"/>
              <a:t>git push</a:t>
            </a:r>
            <a:r>
              <a:rPr lang="en-IN" sz="2400" dirty="0"/>
              <a:t>, the changes will go to the </a:t>
            </a:r>
            <a:r>
              <a:rPr lang="en-IN" sz="2400" dirty="0">
                <a:solidFill>
                  <a:srgbClr val="FF0000"/>
                </a:solidFill>
              </a:rPr>
              <a:t>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On Linux and Mac, Git is a part of the OS</a:t>
            </a:r>
          </a:p>
          <a:p>
            <a:pPr lvl="1"/>
            <a:r>
              <a:rPr lang="en-IN" dirty="0"/>
              <a:t>To verify: </a:t>
            </a:r>
            <a:r>
              <a:rPr lang="en-IN" b="1" dirty="0"/>
              <a:t>git --version</a:t>
            </a:r>
            <a:endParaRPr lang="en-IN" dirty="0"/>
          </a:p>
          <a:p>
            <a:r>
              <a:rPr lang="en-IN" dirty="0"/>
              <a:t>On Windows, we need to install</a:t>
            </a:r>
          </a:p>
          <a:p>
            <a:r>
              <a:rPr lang="en-IN" dirty="0"/>
              <a:t>If it is not there, visit </a:t>
            </a:r>
            <a:r>
              <a:rPr lang="en-IN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lang="en-IN" b="1" dirty="0"/>
          </a:p>
          <a:p>
            <a:r>
              <a:rPr lang="en-IN" dirty="0"/>
              <a:t>Download and install</a:t>
            </a:r>
          </a:p>
          <a:p>
            <a:r>
              <a:rPr lang="en-IN" dirty="0"/>
              <a:t>Accept all default options</a:t>
            </a:r>
          </a:p>
          <a:p>
            <a:r>
              <a:rPr lang="en-IN" dirty="0"/>
              <a:t>Visit github.com and sign up</a:t>
            </a:r>
          </a:p>
          <a:p>
            <a:r>
              <a:rPr lang="en-IN" dirty="0"/>
              <a:t>Remember the login details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E95B-549F-A758-7D3A-6CBD648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Applications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9935-41C0-9870-34D2-7B18EACCB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All code in one JAR/WAR file</a:t>
            </a:r>
          </a:p>
          <a:p>
            <a:r>
              <a:rPr lang="en-IN" dirty="0"/>
              <a:t>Deployed as a single application</a:t>
            </a:r>
          </a:p>
          <a:p>
            <a:r>
              <a:rPr lang="en-IN" dirty="0"/>
              <a:t>Problems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Deployment</a:t>
            </a:r>
          </a:p>
          <a:p>
            <a:pPr lvl="1"/>
            <a:r>
              <a:rPr lang="en-IN" dirty="0"/>
              <a:t>Technology stack lock-in</a:t>
            </a:r>
          </a:p>
          <a:p>
            <a:pPr lvl="1"/>
            <a:r>
              <a:rPr lang="en-IN" dirty="0"/>
              <a:t>Bug isolation difficult</a:t>
            </a:r>
          </a:p>
          <a:p>
            <a:pPr lvl="1"/>
            <a:r>
              <a:rPr lang="en-IN" dirty="0"/>
              <a:t>Interdependence of teams</a:t>
            </a:r>
          </a:p>
          <a:p>
            <a:pPr lvl="1"/>
            <a:r>
              <a:rPr lang="en-IN" dirty="0"/>
              <a:t>Testing challenges</a:t>
            </a:r>
          </a:p>
          <a:p>
            <a:pPr lvl="1"/>
            <a:r>
              <a:rPr lang="en-IN" dirty="0"/>
              <a:t>Maintenance</a:t>
            </a:r>
          </a:p>
          <a:p>
            <a:pPr lvl="1"/>
            <a:r>
              <a:rPr lang="en-IN" dirty="0"/>
              <a:t>Performance</a:t>
            </a:r>
          </a:p>
          <a:p>
            <a:pPr lvl="1"/>
            <a:endParaRPr lang="en-IN" dirty="0"/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77C5E-57A6-731E-E0F6-55847AF96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39005" y="2683080"/>
            <a:ext cx="1919540" cy="210446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02AC7-D577-43D1-CDB0-A1CC87F54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17729" y="1940649"/>
            <a:ext cx="1683658" cy="1262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F0B21-33BF-042C-BA40-EAB509DF5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17729" y="3224332"/>
            <a:ext cx="1683658" cy="1262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143BF-059D-1875-3431-904862562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68765" y="4508015"/>
            <a:ext cx="1683658" cy="1262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0591C-E258-C5BC-47FB-DCEF18DAD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038253" y="3127088"/>
            <a:ext cx="1153747" cy="12164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52883A-56F2-7F54-5CA6-DB9A833E76C9}"/>
              </a:ext>
            </a:extLst>
          </p:cNvPr>
          <p:cNvCxnSpPr/>
          <p:nvPr/>
        </p:nvCxnSpPr>
        <p:spPr>
          <a:xfrm>
            <a:off x="7803811" y="2683080"/>
            <a:ext cx="686230" cy="7459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0EBC5-0D2E-3135-44C4-DEAC0A40D11A}"/>
              </a:ext>
            </a:extLst>
          </p:cNvPr>
          <p:cNvCxnSpPr>
            <a:cxnSpLocks/>
          </p:cNvCxnSpPr>
          <p:nvPr/>
        </p:nvCxnSpPr>
        <p:spPr>
          <a:xfrm flipV="1">
            <a:off x="7803811" y="4192911"/>
            <a:ext cx="718959" cy="71567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36A86-9A8F-E360-DB56-4B9CCFC7C316}"/>
              </a:ext>
            </a:extLst>
          </p:cNvPr>
          <p:cNvCxnSpPr>
            <a:cxnSpLocks/>
          </p:cNvCxnSpPr>
          <p:nvPr/>
        </p:nvCxnSpPr>
        <p:spPr>
          <a:xfrm>
            <a:off x="7599446" y="3810955"/>
            <a:ext cx="92332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7A4229-719F-7172-3BB9-4EF603E8BB99}"/>
              </a:ext>
            </a:extLst>
          </p:cNvPr>
          <p:cNvCxnSpPr>
            <a:cxnSpLocks/>
          </p:cNvCxnSpPr>
          <p:nvPr/>
        </p:nvCxnSpPr>
        <p:spPr>
          <a:xfrm>
            <a:off x="10358545" y="3809583"/>
            <a:ext cx="58633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C811D2-B4A6-BCB4-9ECD-293DECA11C26}"/>
              </a:ext>
            </a:extLst>
          </p:cNvPr>
          <p:cNvSpPr txBox="1"/>
          <p:nvPr/>
        </p:nvSpPr>
        <p:spPr>
          <a:xfrm>
            <a:off x="5814467" y="5891249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Clients/Users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8B38E-24F3-9883-ED9E-DCAF141CBCA3}"/>
              </a:ext>
            </a:extLst>
          </p:cNvPr>
          <p:cNvSpPr txBox="1"/>
          <p:nvPr/>
        </p:nvSpPr>
        <p:spPr>
          <a:xfrm>
            <a:off x="8522770" y="4954720"/>
            <a:ext cx="189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Monolithic </a:t>
            </a:r>
          </a:p>
          <a:p>
            <a:pPr algn="ctr"/>
            <a:r>
              <a:rPr lang="en-IN" b="1" dirty="0">
                <a:solidFill>
                  <a:srgbClr val="FF0000"/>
                </a:solidFill>
              </a:rPr>
              <a:t>E-Commerce application on the Web Server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93EAAB-93DB-4509-3782-F3B6AA4431F2}"/>
              </a:ext>
            </a:extLst>
          </p:cNvPr>
          <p:cNvSpPr txBox="1"/>
          <p:nvPr/>
        </p:nvSpPr>
        <p:spPr>
          <a:xfrm>
            <a:off x="10721515" y="4418215"/>
            <a:ext cx="147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Database Server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501E84-046C-584A-1093-F02F9AE6BE76}"/>
              </a:ext>
            </a:extLst>
          </p:cNvPr>
          <p:cNvSpPr txBox="1"/>
          <p:nvPr/>
        </p:nvSpPr>
        <p:spPr>
          <a:xfrm>
            <a:off x="7599446" y="1975085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Place Order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97B45-812C-ACE5-39B6-C4AF582907FD}"/>
              </a:ext>
            </a:extLst>
          </p:cNvPr>
          <p:cNvSpPr txBox="1"/>
          <p:nvPr/>
        </p:nvSpPr>
        <p:spPr>
          <a:xfrm>
            <a:off x="7713069" y="4941048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Make Payment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DF223-72C9-1B73-5921-609713A40E48}"/>
              </a:ext>
            </a:extLst>
          </p:cNvPr>
          <p:cNvSpPr txBox="1"/>
          <p:nvPr/>
        </p:nvSpPr>
        <p:spPr>
          <a:xfrm>
            <a:off x="7426882" y="3232770"/>
            <a:ext cx="85421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Search Product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94879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local machine …</a:t>
            </a:r>
          </a:p>
          <a:p>
            <a:r>
              <a:rPr lang="en-IN" dirty="0"/>
              <a:t>Check current configuration</a:t>
            </a:r>
          </a:p>
          <a:p>
            <a:pPr lvl="1"/>
            <a:r>
              <a:rPr lang="en-IN" b="1" dirty="0"/>
              <a:t>git config user.name</a:t>
            </a:r>
          </a:p>
          <a:p>
            <a:pPr lvl="1"/>
            <a:r>
              <a:rPr lang="en-IN" b="1" dirty="0"/>
              <a:t>git config </a:t>
            </a:r>
            <a:r>
              <a:rPr lang="en-IN" b="1" dirty="0" err="1"/>
              <a:t>user.email</a:t>
            </a:r>
            <a:endParaRPr lang="en-IN" dirty="0"/>
          </a:p>
          <a:p>
            <a:r>
              <a:rPr lang="en-IN" dirty="0"/>
              <a:t>Set user name and email id for local git set up</a:t>
            </a:r>
          </a:p>
          <a:p>
            <a:pPr lvl="1"/>
            <a:r>
              <a:rPr lang="en-IN" b="1" dirty="0"/>
              <a:t>git config   --global   user.name   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“Atul Kahate”</a:t>
            </a:r>
          </a:p>
          <a:p>
            <a:pPr lvl="1"/>
            <a:r>
              <a:rPr lang="en-IN" b="1" dirty="0"/>
              <a:t>git config   --global   </a:t>
            </a:r>
            <a:r>
              <a:rPr lang="en-IN" b="1" dirty="0" err="1"/>
              <a:t>user.email</a:t>
            </a:r>
            <a:r>
              <a:rPr lang="en-IN" b="1" dirty="0"/>
              <a:t>    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“newdelthis@gmail.com”</a:t>
            </a:r>
          </a:p>
          <a:p>
            <a:r>
              <a:rPr lang="en-IN" i="1" dirty="0"/>
              <a:t>Replace the </a:t>
            </a:r>
            <a:r>
              <a:rPr lang="en-IN" i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highlighted portions</a:t>
            </a:r>
            <a:r>
              <a:rPr lang="en-IN" i="1" dirty="0"/>
              <a:t> with your own details</a:t>
            </a:r>
          </a:p>
        </p:txBody>
      </p:sp>
    </p:spTree>
    <p:extLst>
      <p:ext uri="{BB962C8B-B14F-4D97-AF65-F5344CB8AC3E}">
        <p14:creationId xmlns:p14="http://schemas.microsoft.com/office/powerpoint/2010/main" val="2973552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04D9-CDAB-FE0B-913D-1C9F8179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Our Own Repository: Two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C80-3C8E-5DFB-FAEC-968A217B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repository on our local machine first and then </a:t>
            </a:r>
            <a:r>
              <a:rPr lang="en-IN" i="1" dirty="0"/>
              <a:t>push </a:t>
            </a:r>
            <a:r>
              <a:rPr lang="en-IN" dirty="0"/>
              <a:t>it to GitHub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repository on GitHub first and </a:t>
            </a:r>
            <a:r>
              <a:rPr lang="en-IN" i="1" dirty="0"/>
              <a:t>clone</a:t>
            </a:r>
            <a:r>
              <a:rPr lang="en-IN" dirty="0"/>
              <a:t> it onto our local machine</a:t>
            </a:r>
          </a:p>
        </p:txBody>
      </p:sp>
      <p:pic>
        <p:nvPicPr>
          <p:cNvPr id="1026" name="Picture 2" descr="All-in-one computer - Wikipedia">
            <a:extLst>
              <a:ext uri="{FF2B5EF4-FFF2-40B4-BE49-F238E27FC236}">
                <a16:creationId xmlns:a16="http://schemas.microsoft.com/office/drawing/2014/main" id="{16BF6614-A93D-EC8E-AC37-08FB03CA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8176" y="2524224"/>
            <a:ext cx="1281234" cy="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95225C5-FB35-A274-19A6-73F4B06A3DEC}"/>
              </a:ext>
            </a:extLst>
          </p:cNvPr>
          <p:cNvSpPr/>
          <p:nvPr/>
        </p:nvSpPr>
        <p:spPr>
          <a:xfrm>
            <a:off x="4273616" y="2524224"/>
            <a:ext cx="1309036" cy="80852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push</a:t>
            </a:r>
          </a:p>
        </p:txBody>
      </p:sp>
      <p:pic>
        <p:nvPicPr>
          <p:cNvPr id="1028" name="Picture 4" descr="What Is GitHub? Definition, Uses, &amp; Getting Started">
            <a:extLst>
              <a:ext uri="{FF2B5EF4-FFF2-40B4-BE49-F238E27FC236}">
                <a16:creationId xmlns:a16="http://schemas.microsoft.com/office/drawing/2014/main" id="{EA182CC5-75FD-ADFB-2131-41FD105B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9739"/>
            <a:ext cx="1871827" cy="11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at Is GitHub? Definition, Uses, &amp; Getting Started">
            <a:extLst>
              <a:ext uri="{FF2B5EF4-FFF2-40B4-BE49-F238E27FC236}">
                <a16:creationId xmlns:a16="http://schemas.microsoft.com/office/drawing/2014/main" id="{B8F3760D-5016-A54B-9FF7-D35EA6EB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06" y="4999472"/>
            <a:ext cx="1871827" cy="11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F51D2E-FC9B-A4FA-5335-249EB8A1DE82}"/>
              </a:ext>
            </a:extLst>
          </p:cNvPr>
          <p:cNvSpPr/>
          <p:nvPr/>
        </p:nvSpPr>
        <p:spPr>
          <a:xfrm>
            <a:off x="4273616" y="5183957"/>
            <a:ext cx="1309036" cy="80852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clone</a:t>
            </a:r>
          </a:p>
        </p:txBody>
      </p:sp>
      <p:pic>
        <p:nvPicPr>
          <p:cNvPr id="7" name="Picture 2" descr="All-in-one computer - Wikipedia">
            <a:extLst>
              <a:ext uri="{FF2B5EF4-FFF2-40B4-BE49-F238E27FC236}">
                <a16:creationId xmlns:a16="http://schemas.microsoft.com/office/drawing/2014/main" id="{E2E51283-91AF-CA07-EAF7-84EBF451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1296" y="5029952"/>
            <a:ext cx="1281234" cy="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65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27D9-8784-361B-D67D-9ABAD95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Our Own Repository – Option 2 – Creating a git Repository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9A80-574F-D0F4-06B6-639B4DF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GitHub website</a:t>
            </a:r>
          </a:p>
          <a:p>
            <a:r>
              <a:rPr lang="en-IN" dirty="0"/>
              <a:t>Make sure we are logged in</a:t>
            </a:r>
          </a:p>
          <a:p>
            <a:r>
              <a:rPr lang="en-IN" dirty="0"/>
              <a:t>Click on the New button here if we already have some repositories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Otherwise, we will see a </a:t>
            </a:r>
            <a:r>
              <a:rPr lang="en-IN" i="1" dirty="0"/>
              <a:t>Create Repository </a:t>
            </a:r>
            <a:r>
              <a:rPr lang="en-IN" dirty="0"/>
              <a:t>button for first-time users</a:t>
            </a:r>
          </a:p>
          <a:p>
            <a:r>
              <a:rPr lang="en-IN" dirty="0"/>
              <a:t>Go ahead and create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0810-EA01-E61D-8642-DF6C932E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70" y="3296408"/>
            <a:ext cx="2800494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27D9-8784-361B-D67D-9ABAD95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the git Repository On the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9A80-574F-D0F4-06B6-639B4DF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Inside the repository, click on Code</a:t>
            </a:r>
          </a:p>
          <a:p>
            <a:r>
              <a:rPr lang="en-IN" dirty="0"/>
              <a:t>We can download zip</a:t>
            </a:r>
          </a:p>
          <a:p>
            <a:r>
              <a:rPr lang="en-IN" dirty="0"/>
              <a:t>Another option: Copy the https link shown on the </a:t>
            </a:r>
            <a:r>
              <a:rPr lang="en-IN" dirty="0" err="1"/>
              <a:t>Github</a:t>
            </a:r>
            <a:r>
              <a:rPr lang="en-IN" dirty="0"/>
              <a:t> site</a:t>
            </a:r>
          </a:p>
          <a:p>
            <a:r>
              <a:rPr lang="en-IN" dirty="0"/>
              <a:t>Open command prompt, go to a directory which is already not a repository (To verify, use </a:t>
            </a:r>
            <a:r>
              <a:rPr lang="en-IN" i="1" dirty="0"/>
              <a:t>git status</a:t>
            </a:r>
            <a:r>
              <a:rPr lang="en-IN" dirty="0"/>
              <a:t> – It should show no repository in that directory)</a:t>
            </a:r>
          </a:p>
          <a:p>
            <a:r>
              <a:rPr lang="en-IN" dirty="0"/>
              <a:t>Then type </a:t>
            </a:r>
            <a:r>
              <a:rPr lang="en-IN" b="1" dirty="0"/>
              <a:t>git clone </a:t>
            </a:r>
            <a:r>
              <a:rPr lang="en-IN" i="1" dirty="0"/>
              <a:t>pasted https link</a:t>
            </a:r>
            <a:endParaRPr lang="en-IN" dirty="0"/>
          </a:p>
          <a:p>
            <a:r>
              <a:rPr lang="en-IN" dirty="0"/>
              <a:t>It will clone the repository onto 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324324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109D-175A-F250-E7BF-FBF7BDF2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PAT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7D20-743E-1EB4-54F8-7113055C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clone a repository, now we need to use syntax:</a:t>
            </a:r>
          </a:p>
          <a:p>
            <a:r>
              <a:rPr lang="en-IN" b="1" dirty="0"/>
              <a:t>git clone </a:t>
            </a:r>
            <a:r>
              <a:rPr lang="en-IN" b="1" dirty="0">
                <a:hlinkClick r:id="rId2"/>
              </a:rPr>
              <a:t>https://token@github.com/account/repo.git</a:t>
            </a:r>
            <a:endParaRPr lang="en-IN" b="1" dirty="0"/>
          </a:p>
          <a:p>
            <a:r>
              <a:rPr lang="en-IN" dirty="0"/>
              <a:t>Earlier, it was:</a:t>
            </a:r>
          </a:p>
          <a:p>
            <a:r>
              <a:rPr lang="en-IN" b="1" dirty="0"/>
              <a:t>git clone </a:t>
            </a:r>
            <a:r>
              <a:rPr lang="en-IN" b="1" dirty="0">
                <a:hlinkClick r:id="rId2"/>
              </a:rPr>
              <a:t>https://github.com/account/repo.git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Example with the token: </a:t>
            </a:r>
          </a:p>
          <a:p>
            <a:r>
              <a:rPr lang="en-IN" dirty="0"/>
              <a:t>https://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@github.com/demo_account/my_java_project.git</a:t>
            </a:r>
          </a:p>
        </p:txBody>
      </p:sp>
    </p:spTree>
    <p:extLst>
      <p:ext uri="{BB962C8B-B14F-4D97-AF65-F5344CB8AC3E}">
        <p14:creationId xmlns:p14="http://schemas.microsoft.com/office/powerpoint/2010/main" val="186892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9566-AF59-849C-B1DB-8D8716F0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2711-8EA1-310D-C26F-72D05FFC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new repository on GitHub called branch-demo</a:t>
            </a:r>
          </a:p>
          <a:p>
            <a:r>
              <a:rPr lang="en-IN" dirty="0"/>
              <a:t>On the host machine, clone it: c:\delthis&gt;</a:t>
            </a:r>
            <a:r>
              <a:rPr lang="en-IN" b="1" dirty="0"/>
              <a:t>git clone https://github.com/newdelthis/branch-test.git</a:t>
            </a:r>
          </a:p>
          <a:p>
            <a:r>
              <a:rPr lang="en-IN" dirty="0"/>
              <a:t>Create a HelloWorld.java program in this directory</a:t>
            </a:r>
          </a:p>
          <a:p>
            <a:r>
              <a:rPr lang="en-IN" dirty="0"/>
              <a:t>Push it to GitHub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add .</a:t>
            </a:r>
            <a:endParaRPr lang="en-IN" b="1" dirty="0"/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commit -m "first commit“</a:t>
            </a:r>
            <a:endParaRPr lang="en-IN" b="1" dirty="0"/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branch -M main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remote add origin https://github.com/newdelthis/branch-test.git            </a:t>
            </a:r>
            <a:r>
              <a:rPr lang="en-US" b="1" i="1" dirty="0">
                <a:solidFill>
                  <a:srgbClr val="FF0000"/>
                </a:solidFill>
              </a:rPr>
              <a:t>Ignore warning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push -u origin main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22487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8DE2-E77E-EED1-DAC5-269EB837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HelloWorld.java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8B0A8-C261-0447-42B0-76C77AD4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public class HelloWorld {</a:t>
            </a:r>
          </a:p>
          <a:p>
            <a:r>
              <a:rPr lang="en-GB" dirty="0"/>
              <a:t>    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</a:p>
          <a:p>
            <a:r>
              <a:rPr lang="en-GB" dirty="0"/>
              <a:t>        </a:t>
            </a:r>
            <a:r>
              <a:rPr lang="en-GB" dirty="0" err="1"/>
              <a:t>System.out.println</a:t>
            </a:r>
            <a:r>
              <a:rPr lang="en-GB" dirty="0"/>
              <a:t>("Hello, World!");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103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4FB7-D57D-D551-D4F1-44BBFF93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Token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22B9-2AA2-A7B3-DA85-3C97C26D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Profile Picture</a:t>
            </a:r>
          </a:p>
          <a:p>
            <a:endParaRPr lang="en-IN" dirty="0"/>
          </a:p>
          <a:p>
            <a:r>
              <a:rPr lang="en-IN" dirty="0"/>
              <a:t>Settings-&gt;Developer settings-&gt;Personal access tokens-&gt;Tokens (classic)-&gt;Generate new token-&gt;Generate new token (classic)-&gt;Give some name-&gt;Expiration: No expiration-&gt;Give all permissions-&gt;Save in a file on your PC and email/WhatsApp to yourself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10720-4621-03C0-2B20-411695CC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82" y="1487264"/>
            <a:ext cx="99073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9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Developer-1 wants to add a line </a:t>
            </a:r>
            <a:r>
              <a:rPr lang="en-IN" i="1" dirty="0" err="1"/>
              <a:t>System.out.println</a:t>
            </a:r>
            <a:r>
              <a:rPr lang="en-IN" i="1" dirty="0"/>
              <a:t>(“This from Branch-1”);</a:t>
            </a:r>
          </a:p>
          <a:p>
            <a:r>
              <a:rPr lang="en-IN" dirty="0"/>
              <a:t>Developer-2 wants to add a line </a:t>
            </a:r>
            <a:r>
              <a:rPr lang="en-IN" i="1" dirty="0" err="1"/>
              <a:t>System.out.println</a:t>
            </a:r>
            <a:r>
              <a:rPr lang="en-IN" i="1" dirty="0"/>
              <a:t>(“This from Branch-2”);</a:t>
            </a:r>
          </a:p>
          <a:p>
            <a:r>
              <a:rPr lang="en-IN" dirty="0"/>
              <a:t>Simulate these steps as if they are happening on different machines, but in reality on our single machine …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checkout -b bug-1-branch </a:t>
            </a:r>
            <a:r>
              <a:rPr lang="en-US" dirty="0"/>
              <a:t>    … Create a bug-1-branch on Developer-1’s machine</a:t>
            </a:r>
            <a:endParaRPr lang="en-IN" dirty="0"/>
          </a:p>
          <a:p>
            <a:r>
              <a:rPr lang="en-US" dirty="0"/>
              <a:t>C:\delthis\branch-test&gt;</a:t>
            </a:r>
            <a:r>
              <a:rPr lang="en-US" b="1" dirty="0"/>
              <a:t>git checkout -b bug-2-branch</a:t>
            </a:r>
            <a:r>
              <a:rPr lang="en-US" dirty="0"/>
              <a:t>     … Create a bug-2-branch on Developer-2’s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53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C:\delthis\branch-test&gt;</a:t>
            </a:r>
            <a:r>
              <a:rPr lang="en-US" b="1" dirty="0"/>
              <a:t>git checkout bug-1-branch</a:t>
            </a:r>
            <a:r>
              <a:rPr lang="en-US" dirty="0"/>
              <a:t>  … Switch to Developer-1’s branch</a:t>
            </a:r>
          </a:p>
          <a:p>
            <a:r>
              <a:rPr lang="en-US" dirty="0"/>
              <a:t>Here, add a line to the Java program as mentioned earlier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"Fix bug 1“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checkout bug-2-branch</a:t>
            </a:r>
            <a:r>
              <a:rPr lang="en-US" dirty="0"/>
              <a:t>  … Switch to Developer-2’s branch</a:t>
            </a:r>
          </a:p>
          <a:p>
            <a:r>
              <a:rPr lang="en-US" dirty="0"/>
              <a:t>Here, add the other line to the Java program as mentioned earlier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"Fix bug 2“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205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E95B-549F-A758-7D3A-6CBD648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(“API”s)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9935-41C0-9870-34D2-7B18EACC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97487" cy="4351338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One </a:t>
            </a:r>
            <a:r>
              <a:rPr lang="en-IN" b="1" dirty="0"/>
              <a:t>microservice</a:t>
            </a:r>
            <a:r>
              <a:rPr lang="en-IN" dirty="0"/>
              <a:t> = One independent application</a:t>
            </a:r>
          </a:p>
          <a:p>
            <a:r>
              <a:rPr lang="en-IN" dirty="0"/>
              <a:t>Examples: Order Microservice, Search Microservice, Payment Microservice</a:t>
            </a:r>
          </a:p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Simplicity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Deployment</a:t>
            </a:r>
          </a:p>
          <a:p>
            <a:pPr lvl="1"/>
            <a:r>
              <a:rPr lang="en-IN" dirty="0"/>
              <a:t>Technology stack flexibility</a:t>
            </a:r>
          </a:p>
          <a:p>
            <a:pPr lvl="1"/>
            <a:r>
              <a:rPr lang="en-IN" dirty="0"/>
              <a:t>Bug isolation easy</a:t>
            </a:r>
          </a:p>
          <a:p>
            <a:pPr lvl="1"/>
            <a:r>
              <a:rPr lang="en-IN" dirty="0"/>
              <a:t>Independence of teams</a:t>
            </a:r>
          </a:p>
          <a:p>
            <a:pPr lvl="1"/>
            <a:r>
              <a:rPr lang="en-IN" dirty="0"/>
              <a:t>Easy to test</a:t>
            </a:r>
          </a:p>
          <a:p>
            <a:pPr lvl="1"/>
            <a:r>
              <a:rPr lang="en-IN" dirty="0"/>
              <a:t>Low maintenance</a:t>
            </a:r>
          </a:p>
          <a:p>
            <a:pPr lvl="1"/>
            <a:r>
              <a:rPr lang="en-IN" dirty="0"/>
              <a:t>High performance</a:t>
            </a:r>
          </a:p>
          <a:p>
            <a:pPr lvl="1"/>
            <a:endParaRPr lang="en-IN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02AC7-D577-43D1-CDB0-A1CC87F5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2242" y="1690688"/>
            <a:ext cx="1683658" cy="1262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F0B21-33BF-042C-BA40-EAB509DF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2242" y="2974371"/>
            <a:ext cx="1683658" cy="1262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143BF-059D-1875-3431-90486256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33278" y="4258054"/>
            <a:ext cx="1683658" cy="1262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0591C-E258-C5BC-47FB-DCEF18DA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978" y="1224314"/>
            <a:ext cx="337550" cy="3558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52883A-56F2-7F54-5CA6-DB9A833E76C9}"/>
              </a:ext>
            </a:extLst>
          </p:cNvPr>
          <p:cNvCxnSpPr/>
          <p:nvPr/>
        </p:nvCxnSpPr>
        <p:spPr>
          <a:xfrm>
            <a:off x="6568324" y="2433119"/>
            <a:ext cx="686230" cy="7459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0EBC5-0D2E-3135-44C4-DEAC0A40D11A}"/>
              </a:ext>
            </a:extLst>
          </p:cNvPr>
          <p:cNvCxnSpPr>
            <a:cxnSpLocks/>
          </p:cNvCxnSpPr>
          <p:nvPr/>
        </p:nvCxnSpPr>
        <p:spPr>
          <a:xfrm flipV="1">
            <a:off x="6568324" y="3942950"/>
            <a:ext cx="718959" cy="71567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36A86-9A8F-E360-DB56-4B9CCFC7C316}"/>
              </a:ext>
            </a:extLst>
          </p:cNvPr>
          <p:cNvCxnSpPr>
            <a:cxnSpLocks/>
          </p:cNvCxnSpPr>
          <p:nvPr/>
        </p:nvCxnSpPr>
        <p:spPr>
          <a:xfrm>
            <a:off x="6363959" y="3560994"/>
            <a:ext cx="92332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C811D2-B4A6-BCB4-9ECD-293DECA11C26}"/>
              </a:ext>
            </a:extLst>
          </p:cNvPr>
          <p:cNvSpPr txBox="1"/>
          <p:nvPr/>
        </p:nvSpPr>
        <p:spPr>
          <a:xfrm>
            <a:off x="4556878" y="5375628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Clients/Users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501E84-046C-584A-1093-F02F9AE6BE76}"/>
              </a:ext>
            </a:extLst>
          </p:cNvPr>
          <p:cNvSpPr txBox="1"/>
          <p:nvPr/>
        </p:nvSpPr>
        <p:spPr>
          <a:xfrm>
            <a:off x="6363959" y="1725124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Place Order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97B45-812C-ACE5-39B6-C4AF582907FD}"/>
              </a:ext>
            </a:extLst>
          </p:cNvPr>
          <p:cNvSpPr txBox="1"/>
          <p:nvPr/>
        </p:nvSpPr>
        <p:spPr>
          <a:xfrm>
            <a:off x="6477582" y="4691087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Make Payment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DF223-72C9-1B73-5921-609713A40E48}"/>
              </a:ext>
            </a:extLst>
          </p:cNvPr>
          <p:cNvSpPr txBox="1"/>
          <p:nvPr/>
        </p:nvSpPr>
        <p:spPr>
          <a:xfrm>
            <a:off x="6191395" y="2982809"/>
            <a:ext cx="85421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Search Product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E443-F486-0B2B-F2A1-0A9996A973ED}"/>
              </a:ext>
            </a:extLst>
          </p:cNvPr>
          <p:cNvSpPr txBox="1"/>
          <p:nvPr/>
        </p:nvSpPr>
        <p:spPr>
          <a:xfrm>
            <a:off x="7587427" y="1507713"/>
            <a:ext cx="992302" cy="390876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Gateway</a:t>
            </a:r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6D4CEAE-D8A0-9C6E-A75C-FC17C4A3FE85}"/>
              </a:ext>
            </a:extLst>
          </p:cNvPr>
          <p:cNvSpPr/>
          <p:nvPr/>
        </p:nvSpPr>
        <p:spPr>
          <a:xfrm>
            <a:off x="9095544" y="124363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Search Microservice</a:t>
            </a:r>
            <a:endParaRPr lang="en-GB" sz="1400" b="1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AF45F812-F6EE-2437-AB24-CF2BD2374756}"/>
              </a:ext>
            </a:extLst>
          </p:cNvPr>
          <p:cNvSpPr/>
          <p:nvPr/>
        </p:nvSpPr>
        <p:spPr>
          <a:xfrm>
            <a:off x="9095544" y="212460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Order Microservice</a:t>
            </a:r>
            <a:endParaRPr lang="en-GB" sz="14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EA9D8FFB-7E6F-8984-197E-0DD81BDE8069}"/>
              </a:ext>
            </a:extLst>
          </p:cNvPr>
          <p:cNvSpPr/>
          <p:nvPr/>
        </p:nvSpPr>
        <p:spPr>
          <a:xfrm>
            <a:off x="9095544" y="300557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Payment Microservice</a:t>
            </a:r>
            <a:endParaRPr lang="en-GB" sz="1400" b="1" dirty="0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9D280181-28A6-9585-4F11-CE432E03FE7B}"/>
              </a:ext>
            </a:extLst>
          </p:cNvPr>
          <p:cNvSpPr/>
          <p:nvPr/>
        </p:nvSpPr>
        <p:spPr>
          <a:xfrm>
            <a:off x="9095544" y="388654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Tracking Microservice</a:t>
            </a:r>
            <a:endParaRPr lang="en-GB" sz="1400" b="1" dirty="0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5E32C0BC-305C-F8C4-6A5D-E2BADF98EC7D}"/>
              </a:ext>
            </a:extLst>
          </p:cNvPr>
          <p:cNvSpPr/>
          <p:nvPr/>
        </p:nvSpPr>
        <p:spPr>
          <a:xfrm>
            <a:off x="9095544" y="476751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Shipping Microservice</a:t>
            </a:r>
            <a:endParaRPr lang="en-GB" sz="14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296FA9-3A84-0D82-A4DF-9B73E778581F}"/>
              </a:ext>
            </a:extLst>
          </p:cNvPr>
          <p:cNvCxnSpPr>
            <a:stCxn id="6" idx="3"/>
          </p:cNvCxnSpPr>
          <p:nvPr/>
        </p:nvCxnSpPr>
        <p:spPr>
          <a:xfrm>
            <a:off x="8579729" y="3462094"/>
            <a:ext cx="2501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71BA97-2E67-4E09-A52C-02C0D24EEE1E}"/>
              </a:ext>
            </a:extLst>
          </p:cNvPr>
          <p:cNvCxnSpPr/>
          <p:nvPr/>
        </p:nvCxnSpPr>
        <p:spPr>
          <a:xfrm flipH="1">
            <a:off x="8808953" y="1640022"/>
            <a:ext cx="48861" cy="36230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3D8FB8-DD5E-40BB-E908-774C489491B7}"/>
              </a:ext>
            </a:extLst>
          </p:cNvPr>
          <p:cNvCxnSpPr>
            <a:cxnSpLocks/>
          </p:cNvCxnSpPr>
          <p:nvPr/>
        </p:nvCxnSpPr>
        <p:spPr>
          <a:xfrm>
            <a:off x="8849108" y="1654563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6EBF4-00CE-2B0D-03A6-9DE32D0E2D93}"/>
              </a:ext>
            </a:extLst>
          </p:cNvPr>
          <p:cNvCxnSpPr>
            <a:cxnSpLocks/>
          </p:cNvCxnSpPr>
          <p:nvPr/>
        </p:nvCxnSpPr>
        <p:spPr>
          <a:xfrm>
            <a:off x="8849108" y="2453163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5A94DE-42BD-9287-49C6-1412FCA6AB83}"/>
              </a:ext>
            </a:extLst>
          </p:cNvPr>
          <p:cNvCxnSpPr>
            <a:cxnSpLocks/>
          </p:cNvCxnSpPr>
          <p:nvPr/>
        </p:nvCxnSpPr>
        <p:spPr>
          <a:xfrm>
            <a:off x="8849108" y="3461197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1E60B1-AE1D-FC62-E091-6D8C833CFCE7}"/>
              </a:ext>
            </a:extLst>
          </p:cNvPr>
          <p:cNvCxnSpPr>
            <a:cxnSpLocks/>
          </p:cNvCxnSpPr>
          <p:nvPr/>
        </p:nvCxnSpPr>
        <p:spPr>
          <a:xfrm>
            <a:off x="8849108" y="4258054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63835-1CFB-A5C3-210D-9E5F3D04A0A8}"/>
              </a:ext>
            </a:extLst>
          </p:cNvPr>
          <p:cNvCxnSpPr>
            <a:cxnSpLocks/>
          </p:cNvCxnSpPr>
          <p:nvPr/>
        </p:nvCxnSpPr>
        <p:spPr>
          <a:xfrm>
            <a:off x="8821188" y="5255158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DF4318C-A867-4BE1-E6F1-00588604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3151" y="2093806"/>
            <a:ext cx="337550" cy="3558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DD2CBD-3813-1CF7-2F46-A30C9338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6170" y="2964448"/>
            <a:ext cx="337550" cy="3558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895845-F2BC-A656-7AF1-633CE4142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978" y="3856444"/>
            <a:ext cx="337550" cy="3558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F2A307-A5CB-139C-171D-02B7F979A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3439" y="4741774"/>
            <a:ext cx="337550" cy="355895"/>
          </a:xfrm>
          <a:prstGeom prst="rect">
            <a:avLst/>
          </a:prstGeom>
        </p:spPr>
      </p:pic>
      <p:sp>
        <p:nvSpPr>
          <p:cNvPr id="41" name="Flowchart: Internal Storage 40">
            <a:extLst>
              <a:ext uri="{FF2B5EF4-FFF2-40B4-BE49-F238E27FC236}">
                <a16:creationId xmlns:a16="http://schemas.microsoft.com/office/drawing/2014/main" id="{5D46894C-9734-A392-F0E1-32DFB12A46D4}"/>
              </a:ext>
            </a:extLst>
          </p:cNvPr>
          <p:cNvSpPr/>
          <p:nvPr/>
        </p:nvSpPr>
        <p:spPr>
          <a:xfrm>
            <a:off x="11161844" y="1251445"/>
            <a:ext cx="830057" cy="4165030"/>
          </a:xfrm>
          <a:prstGeom prst="flowChartInternal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bg2">
                    <a:lumMod val="10000"/>
                  </a:schemeClr>
                </a:solidFill>
              </a:rPr>
              <a:t>Message Broker</a:t>
            </a:r>
            <a:endParaRPr lang="en-GB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49F484-BF07-1F53-937D-5ACFE1BD7F31}"/>
              </a:ext>
            </a:extLst>
          </p:cNvPr>
          <p:cNvCxnSpPr>
            <a:cxnSpLocks/>
          </p:cNvCxnSpPr>
          <p:nvPr/>
        </p:nvCxnSpPr>
        <p:spPr>
          <a:xfrm flipV="1">
            <a:off x="10260978" y="1654563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141FAA-7285-5BFE-75FD-A0B68B5DD24E}"/>
              </a:ext>
            </a:extLst>
          </p:cNvPr>
          <p:cNvCxnSpPr>
            <a:cxnSpLocks/>
          </p:cNvCxnSpPr>
          <p:nvPr/>
        </p:nvCxnSpPr>
        <p:spPr>
          <a:xfrm flipV="1">
            <a:off x="10273151" y="2467960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BD9ACA-3BAC-329C-74B2-7C8FDFE5BC28}"/>
              </a:ext>
            </a:extLst>
          </p:cNvPr>
          <p:cNvCxnSpPr>
            <a:cxnSpLocks/>
          </p:cNvCxnSpPr>
          <p:nvPr/>
        </p:nvCxnSpPr>
        <p:spPr>
          <a:xfrm flipV="1">
            <a:off x="10273151" y="3353921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7B2DEC-718B-5F86-2343-CFB3D1E4F904}"/>
              </a:ext>
            </a:extLst>
          </p:cNvPr>
          <p:cNvCxnSpPr>
            <a:cxnSpLocks/>
          </p:cNvCxnSpPr>
          <p:nvPr/>
        </p:nvCxnSpPr>
        <p:spPr>
          <a:xfrm flipV="1">
            <a:off x="10253439" y="4245335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98EE61-EF38-7F9A-F022-0D00F18F2F52}"/>
              </a:ext>
            </a:extLst>
          </p:cNvPr>
          <p:cNvCxnSpPr>
            <a:cxnSpLocks/>
          </p:cNvCxnSpPr>
          <p:nvPr/>
        </p:nvCxnSpPr>
        <p:spPr>
          <a:xfrm flipV="1">
            <a:off x="10260978" y="5160119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08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C:\delthis\branch-test&gt;</a:t>
            </a:r>
            <a:r>
              <a:rPr lang="en-US" b="1" dirty="0"/>
              <a:t>git merge bug-1-branch</a:t>
            </a:r>
            <a:r>
              <a:rPr lang="en-US" dirty="0"/>
              <a:t>   … Try to merge bug-1-branch into bug-2-branch, but we will get an error</a:t>
            </a:r>
          </a:p>
          <a:p>
            <a:r>
              <a:rPr lang="en-US" dirty="0"/>
              <a:t>Open HelloWorld.java in an editor … It will look like this, so we need to manually merge conflicts:</a:t>
            </a:r>
          </a:p>
          <a:p>
            <a:r>
              <a:rPr lang="en-US" dirty="0"/>
              <a:t>public class HelloWorld {</a:t>
            </a:r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("Hello, World!");</a:t>
            </a:r>
          </a:p>
          <a:p>
            <a:r>
              <a:rPr lang="en-US" dirty="0"/>
              <a:t>&lt;&lt;&lt;&lt;&lt;&lt;&lt; HEAD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("Developer 2");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("Developer 1");</a:t>
            </a:r>
          </a:p>
          <a:p>
            <a:r>
              <a:rPr lang="en-US" dirty="0"/>
              <a:t>&gt;&gt;&gt;&gt;&gt;&gt;&gt; bug-1-branch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6719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the file is saved …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“Merge conflict handled”</a:t>
            </a:r>
          </a:p>
          <a:p>
            <a:r>
              <a:rPr lang="en-US" dirty="0">
                <a:solidFill>
                  <a:srgbClr val="FF0000"/>
                </a:solidFill>
              </a:rPr>
              <a:t>C:\delthis\branch-test&gt;</a:t>
            </a:r>
            <a:r>
              <a:rPr lang="en-US" b="1" dirty="0">
                <a:solidFill>
                  <a:srgbClr val="FF0000"/>
                </a:solidFill>
              </a:rPr>
              <a:t>git merge bug-1-branch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switch main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merge bug-1-branch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merge bug-2-branch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push origin main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53804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60AB-E709-B3FC-32FE-8EC8AA36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9EDA-4F36-3D10-BA91-39D21CF2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which all branches exist: </a:t>
            </a:r>
            <a:r>
              <a:rPr lang="en-IN" b="1" dirty="0"/>
              <a:t>git branch</a:t>
            </a:r>
          </a:p>
          <a:p>
            <a:r>
              <a:rPr lang="en-IN" dirty="0"/>
              <a:t>We can now delete the bugfix branches: </a:t>
            </a:r>
          </a:p>
          <a:p>
            <a:r>
              <a:rPr lang="en-IN" b="1" dirty="0"/>
              <a:t>git   branch   -d   bug-1-branch</a:t>
            </a:r>
          </a:p>
          <a:p>
            <a:r>
              <a:rPr lang="en-IN" b="1" dirty="0"/>
              <a:t>git   branch   -d   bug-2-branch</a:t>
            </a:r>
            <a:endParaRPr lang="en-IN" dirty="0"/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7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AC8C-AF68-BD5C-710D-4D497FF0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Undoing Changes after Pushing to GitHub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F017-2208-8AB7-2277-CFF514A2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When a file is not staged (i.e. git add is not done)</a:t>
            </a:r>
          </a:p>
          <a:p>
            <a:r>
              <a:rPr lang="en-IN" dirty="0"/>
              <a:t>Problem: Consider that a file (hello.py) was pushed to GitHub and then we accidentally modify its local copy</a:t>
            </a:r>
          </a:p>
          <a:p>
            <a:r>
              <a:rPr lang="en-IN" dirty="0"/>
              <a:t>Solution: </a:t>
            </a:r>
            <a:r>
              <a:rPr lang="en-IN" b="1" dirty="0"/>
              <a:t>git checkout hello.py</a:t>
            </a:r>
          </a:p>
          <a:p>
            <a:r>
              <a:rPr lang="en-IN" dirty="0">
                <a:solidFill>
                  <a:srgbClr val="FF0000"/>
                </a:solidFill>
              </a:rPr>
              <a:t>When a file is already staged (i.e. git add is not done)</a:t>
            </a:r>
          </a:p>
          <a:p>
            <a:r>
              <a:rPr lang="en-IN" dirty="0"/>
              <a:t>Problem: Consider that a file (hello.py) was pushed to GitHub and then we accidentally modify its local copy and also stage it using the </a:t>
            </a:r>
            <a:r>
              <a:rPr lang="en-IN" b="1" dirty="0"/>
              <a:t>git add </a:t>
            </a:r>
            <a:r>
              <a:rPr lang="en-IN" dirty="0"/>
              <a:t>command</a:t>
            </a:r>
          </a:p>
          <a:p>
            <a:r>
              <a:rPr lang="en-IN" dirty="0"/>
              <a:t>Solution: (1) </a:t>
            </a:r>
            <a:r>
              <a:rPr lang="en-IN" b="1" dirty="0"/>
              <a:t>git reset HEAD hello.py </a:t>
            </a:r>
            <a:r>
              <a:rPr lang="en-IN" dirty="0"/>
              <a:t>and then (2)</a:t>
            </a:r>
            <a:r>
              <a:rPr lang="en-IN" b="1" dirty="0"/>
              <a:t> git checkout hello.py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67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AC8C-AF68-BD5C-710D-4D497FF0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Secret Git Directory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F017-2208-8AB7-2277-CFF514A2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a new directory, say </a:t>
            </a:r>
            <a:r>
              <a:rPr lang="en-IN" b="1" dirty="0"/>
              <a:t>git </a:t>
            </a:r>
            <a:r>
              <a:rPr lang="en-IN" b="1" dirty="0" err="1"/>
              <a:t>init</a:t>
            </a:r>
            <a:endParaRPr lang="en-IN" dirty="0"/>
          </a:p>
          <a:p>
            <a:r>
              <a:rPr lang="en-IN" dirty="0"/>
              <a:t>A new hidden sub-directory called .git will be created</a:t>
            </a:r>
          </a:p>
          <a:p>
            <a:r>
              <a:rPr lang="en-IN" b="1" dirty="0"/>
              <a:t>cd   .git</a:t>
            </a:r>
          </a:p>
          <a:p>
            <a:r>
              <a:rPr lang="en-IN" b="1" dirty="0"/>
              <a:t>type (or cat on Linux)  config</a:t>
            </a:r>
          </a:p>
          <a:p>
            <a:r>
              <a:rPr lang="en-IN" b="1" dirty="0"/>
              <a:t>type (or cat on Linux)  HEAD</a:t>
            </a:r>
          </a:p>
        </p:txBody>
      </p:sp>
    </p:spTree>
    <p:extLst>
      <p:ext uri="{BB962C8B-B14F-4D97-AF65-F5344CB8AC3E}">
        <p14:creationId xmlns:p14="http://schemas.microsoft.com/office/powerpoint/2010/main" val="920892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57F3-D10E-6405-71A0-7A55395D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Reset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71E6-795E-EC52-A88E-6BE82E13B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Suppose we have done a commit four times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realize we should discard commits 3 and 4</a:t>
            </a:r>
          </a:p>
          <a:p>
            <a:r>
              <a:rPr lang="en-IN" dirty="0"/>
              <a:t>To see the current commit status/head pointer: </a:t>
            </a:r>
            <a:r>
              <a:rPr lang="en-IN" b="1" dirty="0"/>
              <a:t>git   show   head</a:t>
            </a:r>
          </a:p>
          <a:p>
            <a:r>
              <a:rPr lang="en-IN" dirty="0"/>
              <a:t>To see all commits: </a:t>
            </a:r>
            <a:r>
              <a:rPr lang="en-IN" b="1" dirty="0"/>
              <a:t>git   log</a:t>
            </a:r>
          </a:p>
          <a:p>
            <a:r>
              <a:rPr lang="en-IN" dirty="0"/>
              <a:t>To see all commits in GitHub, first push the changes to GitHub</a:t>
            </a:r>
          </a:p>
          <a:p>
            <a:r>
              <a:rPr lang="en-IN" dirty="0"/>
              <a:t>Then Repository-&gt;Code-&gt;</a:t>
            </a:r>
            <a:r>
              <a:rPr lang="en-IN" i="1" dirty="0"/>
              <a:t>n </a:t>
            </a:r>
            <a:r>
              <a:rPr lang="en-IN" dirty="0"/>
              <a:t>Commits-&gt;Click on 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A2507E-DD99-FC6C-29FB-11D9018A7329}"/>
              </a:ext>
            </a:extLst>
          </p:cNvPr>
          <p:cNvSpPr/>
          <p:nvPr/>
        </p:nvSpPr>
        <p:spPr>
          <a:xfrm>
            <a:off x="129454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3FE363-F77C-17A3-B900-D2065CD0C49B}"/>
              </a:ext>
            </a:extLst>
          </p:cNvPr>
          <p:cNvSpPr/>
          <p:nvPr/>
        </p:nvSpPr>
        <p:spPr>
          <a:xfrm>
            <a:off x="3892193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4C1DE6-3214-8AD3-24C7-F9D7F666DEEA}"/>
              </a:ext>
            </a:extLst>
          </p:cNvPr>
          <p:cNvSpPr/>
          <p:nvPr/>
        </p:nvSpPr>
        <p:spPr>
          <a:xfrm>
            <a:off x="650739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BF695C-68FE-36C2-C604-E11BEECFCD9E}"/>
              </a:ext>
            </a:extLst>
          </p:cNvPr>
          <p:cNvSpPr/>
          <p:nvPr/>
        </p:nvSpPr>
        <p:spPr>
          <a:xfrm>
            <a:off x="9122595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2072AB-7DEF-FDE7-34D2-214BF3D2A1F2}"/>
              </a:ext>
            </a:extLst>
          </p:cNvPr>
          <p:cNvCxnSpPr/>
          <p:nvPr/>
        </p:nvCxnSpPr>
        <p:spPr>
          <a:xfrm>
            <a:off x="9534418" y="1243173"/>
            <a:ext cx="0" cy="11301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C7F3F4-FD92-D95D-71BA-FEC13EBCD694}"/>
              </a:ext>
            </a:extLst>
          </p:cNvPr>
          <p:cNvSpPr txBox="1"/>
          <p:nvPr/>
        </p:nvSpPr>
        <p:spPr>
          <a:xfrm>
            <a:off x="8527551" y="636998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FECB16-EED9-CAA0-5715-A44EB7939696}"/>
              </a:ext>
            </a:extLst>
          </p:cNvPr>
          <p:cNvCxnSpPr/>
          <p:nvPr/>
        </p:nvCxnSpPr>
        <p:spPr>
          <a:xfrm flipH="1">
            <a:off x="4962418" y="1243173"/>
            <a:ext cx="4274049" cy="151030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10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642B-0915-EF32-9148-3FE623D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Reset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6527-99F7-5423-C06C-D326A2CE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reset to a particular commit it:</a:t>
            </a:r>
          </a:p>
          <a:p>
            <a:r>
              <a:rPr lang="en-IN" b="1" dirty="0"/>
              <a:t>git   reset   --hard </a:t>
            </a:r>
            <a:r>
              <a:rPr lang="en-IN" dirty="0"/>
              <a:t>7d6f1fef74b11e3959359c9e3d6eeab4d98efd14</a:t>
            </a:r>
          </a:p>
          <a:p>
            <a:r>
              <a:rPr lang="en-IN" dirty="0"/>
              <a:t>Replace the last value with the commit id to which you want the head pointer to point to (We see these in the </a:t>
            </a:r>
            <a:r>
              <a:rPr lang="en-IN" b="1" dirty="0"/>
              <a:t>git  log </a:t>
            </a:r>
            <a:r>
              <a:rPr lang="en-IN" dirty="0"/>
              <a:t>command)</a:t>
            </a:r>
          </a:p>
          <a:p>
            <a:r>
              <a:rPr lang="en-IN" b="1" dirty="0"/>
              <a:t>git   push   -f</a:t>
            </a:r>
          </a:p>
          <a:p>
            <a:r>
              <a:rPr lang="en-IN" dirty="0"/>
              <a:t>Here, -f indicates that this is a forced update</a:t>
            </a:r>
          </a:p>
          <a:p>
            <a:r>
              <a:rPr lang="en-IN" dirty="0"/>
              <a:t>Verify on GitHub</a:t>
            </a:r>
          </a:p>
          <a:p>
            <a:r>
              <a:rPr lang="en-IN" dirty="0">
                <a:solidFill>
                  <a:srgbClr val="FF0000"/>
                </a:solidFill>
              </a:rPr>
              <a:t>Risk in reset: We lose commits, Solution: Use </a:t>
            </a:r>
            <a:r>
              <a:rPr lang="en-IN" b="1" dirty="0">
                <a:solidFill>
                  <a:srgbClr val="FF0000"/>
                </a:solidFill>
              </a:rPr>
              <a:t>Revert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96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642B-0915-EF32-9148-3FE623D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Revert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6527-99F7-5423-C06C-D326A2CE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Generally favoured over reset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want to go to commit 2 – it will not cancel 3, but create a new commit by undoing changes in commit 3 … Commit 3 will still exist!</a:t>
            </a:r>
          </a:p>
          <a:p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368CD0-EBE2-0374-BFE8-E75D63748DB6}"/>
              </a:ext>
            </a:extLst>
          </p:cNvPr>
          <p:cNvSpPr/>
          <p:nvPr/>
        </p:nvSpPr>
        <p:spPr>
          <a:xfrm>
            <a:off x="129454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6710E5-646D-30EF-8AED-10A296F282C9}"/>
              </a:ext>
            </a:extLst>
          </p:cNvPr>
          <p:cNvSpPr/>
          <p:nvPr/>
        </p:nvSpPr>
        <p:spPr>
          <a:xfrm>
            <a:off x="3892193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5DCC3C-45E7-BF0E-9FD6-DFD2B96E1535}"/>
              </a:ext>
            </a:extLst>
          </p:cNvPr>
          <p:cNvSpPr/>
          <p:nvPr/>
        </p:nvSpPr>
        <p:spPr>
          <a:xfrm>
            <a:off x="650739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57BF6D-5705-2D7B-3309-7F7F5242CD35}"/>
              </a:ext>
            </a:extLst>
          </p:cNvPr>
          <p:cNvCxnSpPr/>
          <p:nvPr/>
        </p:nvCxnSpPr>
        <p:spPr>
          <a:xfrm>
            <a:off x="6935057" y="1056379"/>
            <a:ext cx="0" cy="11301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438448-1C70-73A8-1F96-48567A2DB019}"/>
              </a:ext>
            </a:extLst>
          </p:cNvPr>
          <p:cNvSpPr txBox="1"/>
          <p:nvPr/>
        </p:nvSpPr>
        <p:spPr>
          <a:xfrm>
            <a:off x="5928190" y="450204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F66783-D40F-05E1-1190-D7DABD1DA861}"/>
              </a:ext>
            </a:extLst>
          </p:cNvPr>
          <p:cNvSpPr/>
          <p:nvPr/>
        </p:nvSpPr>
        <p:spPr>
          <a:xfrm>
            <a:off x="1294544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990A1F-EBE0-705B-CE4B-E4860BDD0C7C}"/>
              </a:ext>
            </a:extLst>
          </p:cNvPr>
          <p:cNvSpPr/>
          <p:nvPr/>
        </p:nvSpPr>
        <p:spPr>
          <a:xfrm>
            <a:off x="3628918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CC2628-C62C-32B2-5F8E-B753756F639A}"/>
              </a:ext>
            </a:extLst>
          </p:cNvPr>
          <p:cNvSpPr/>
          <p:nvPr/>
        </p:nvSpPr>
        <p:spPr>
          <a:xfrm>
            <a:off x="5963292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0915E-A0FA-9964-5204-BAD483DF033F}"/>
              </a:ext>
            </a:extLst>
          </p:cNvPr>
          <p:cNvSpPr txBox="1"/>
          <p:nvPr/>
        </p:nvSpPr>
        <p:spPr>
          <a:xfrm>
            <a:off x="9972782" y="6396335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6EB12-97DE-51D1-1181-921A6CC87A66}"/>
              </a:ext>
            </a:extLst>
          </p:cNvPr>
          <p:cNvSpPr/>
          <p:nvPr/>
        </p:nvSpPr>
        <p:spPr>
          <a:xfrm>
            <a:off x="8297666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3’</a:t>
            </a:r>
            <a:endParaRPr lang="en-IN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BD5646-333A-E54E-6532-927BE18776BF}"/>
              </a:ext>
            </a:extLst>
          </p:cNvPr>
          <p:cNvSpPr/>
          <p:nvPr/>
        </p:nvSpPr>
        <p:spPr>
          <a:xfrm>
            <a:off x="10632039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2’</a:t>
            </a:r>
            <a:endParaRPr lang="en-IN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C6F4CD-49C5-CB5A-F291-7FCC4657BD16}"/>
              </a:ext>
            </a:extLst>
          </p:cNvPr>
          <p:cNvCxnSpPr>
            <a:cxnSpLocks/>
          </p:cNvCxnSpPr>
          <p:nvPr/>
        </p:nvCxnSpPr>
        <p:spPr>
          <a:xfrm flipH="1" flipV="1">
            <a:off x="11114924" y="5794625"/>
            <a:ext cx="8136" cy="6061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787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7EF2-5DBB-8A58-4A13-7EAA120C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Revert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C131-DB02-61EE-80C8-7C1853F6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    log</a:t>
            </a:r>
          </a:p>
          <a:p>
            <a:r>
              <a:rPr lang="en-IN" b="1" dirty="0"/>
              <a:t>git    revert    head    </a:t>
            </a:r>
          </a:p>
          <a:p>
            <a:r>
              <a:rPr lang="en-IN" dirty="0"/>
              <a:t>It will ask for commit message changes, if we want to make them</a:t>
            </a:r>
          </a:p>
          <a:p>
            <a:r>
              <a:rPr lang="en-IN" b="1" dirty="0"/>
              <a:t>git     push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887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450C2-A066-A03C-F129-580F476E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Docker: Containerisation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2C6CD-195F-B211-190F-B02EFD70D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83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AD1CAE-C605-24A6-CA5C-CEBBC1B6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Deployment Patterns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83E62-DB63-437F-C61A-72A7DB2E4A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Service Instance per Container</a:t>
            </a:r>
          </a:p>
          <a:p>
            <a:pPr lvl="1"/>
            <a:r>
              <a:rPr lang="en-IN" dirty="0"/>
              <a:t>One microservice = One container</a:t>
            </a:r>
          </a:p>
          <a:p>
            <a:pPr lvl="1"/>
            <a:r>
              <a:rPr lang="en-IN" dirty="0"/>
              <a:t>Strong isolation and consistent deployment every time</a:t>
            </a:r>
          </a:p>
          <a:p>
            <a:r>
              <a:rPr lang="en-IN" dirty="0"/>
              <a:t>Serverless Deployment</a:t>
            </a:r>
          </a:p>
          <a:p>
            <a:pPr lvl="1"/>
            <a:r>
              <a:rPr lang="en-IN" dirty="0"/>
              <a:t>Serverless ≠ No server </a:t>
            </a:r>
          </a:p>
          <a:p>
            <a:pPr lvl="1"/>
            <a:r>
              <a:rPr lang="en-IN" dirty="0"/>
              <a:t>Deploy on Cloud servers</a:t>
            </a:r>
          </a:p>
          <a:p>
            <a:r>
              <a:rPr lang="en-IN" dirty="0"/>
              <a:t>Blue-Green Deployment</a:t>
            </a:r>
          </a:p>
          <a:p>
            <a:pPr lvl="1"/>
            <a:r>
              <a:rPr lang="en-IN" dirty="0"/>
              <a:t>Blue = Live system, Green = New version under development</a:t>
            </a:r>
          </a:p>
          <a:p>
            <a:pPr lvl="1"/>
            <a:r>
              <a:rPr lang="en-IN" dirty="0"/>
              <a:t>Zero downtime deployment, easy to rollback</a:t>
            </a:r>
          </a:p>
          <a:p>
            <a:pPr lvl="1"/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CCD2F-B286-08F3-163E-3C6CB7222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Canary Deployment</a:t>
            </a:r>
          </a:p>
          <a:p>
            <a:pPr lvl="1"/>
            <a:r>
              <a:rPr lang="en-IN" dirty="0"/>
              <a:t>Gradual deployment, first only to a subset of users</a:t>
            </a:r>
          </a:p>
          <a:p>
            <a:pPr lvl="1"/>
            <a:r>
              <a:rPr lang="en-IN" dirty="0"/>
              <a:t>Less risky</a:t>
            </a:r>
          </a:p>
          <a:p>
            <a:r>
              <a:rPr lang="en-IN" dirty="0"/>
              <a:t>Rolling Deployment</a:t>
            </a:r>
          </a:p>
          <a:p>
            <a:pPr lvl="1"/>
            <a:r>
              <a:rPr lang="en-IN" dirty="0"/>
              <a:t>Server instances are incrementally updated with new versions</a:t>
            </a:r>
          </a:p>
          <a:p>
            <a:pPr lvl="1"/>
            <a:r>
              <a:rPr lang="en-IN" dirty="0"/>
              <a:t>No downtimes, easy to rollback</a:t>
            </a:r>
          </a:p>
          <a:p>
            <a:r>
              <a:rPr lang="en-IN" dirty="0"/>
              <a:t>A/B Testing</a:t>
            </a:r>
          </a:p>
          <a:p>
            <a:pPr lvl="1"/>
            <a:r>
              <a:rPr lang="en-IN" dirty="0"/>
              <a:t>Different versions of the application are deployed to different user groups</a:t>
            </a:r>
          </a:p>
          <a:p>
            <a:pPr lvl="1"/>
            <a:r>
              <a:rPr lang="en-IN" dirty="0"/>
              <a:t>Helps decide based on user-experience and feedback</a:t>
            </a:r>
          </a:p>
        </p:txBody>
      </p:sp>
    </p:spTree>
    <p:extLst>
      <p:ext uri="{BB962C8B-B14F-4D97-AF65-F5344CB8AC3E}">
        <p14:creationId xmlns:p14="http://schemas.microsoft.com/office/powerpoint/2010/main" val="291821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F70E-40B2-8648-4651-B447E054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Deployment Options (Java Example)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07668-8624-117A-0500-530CF642E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002C-B3D8-8C72-981C-BB20C30E0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Write code (.java, .</a:t>
            </a:r>
            <a:r>
              <a:rPr lang="en-IN" dirty="0" err="1"/>
              <a:t>sql</a:t>
            </a:r>
            <a:r>
              <a:rPr lang="en-IN" dirty="0"/>
              <a:t>)</a:t>
            </a:r>
          </a:p>
          <a:p>
            <a:r>
              <a:rPr lang="en-IN" dirty="0"/>
              <a:t>Compile and package as jar/war</a:t>
            </a:r>
          </a:p>
          <a:p>
            <a:r>
              <a:rPr lang="en-IN" dirty="0"/>
              <a:t>Give the jar/war files and </a:t>
            </a:r>
            <a:r>
              <a:rPr lang="en-IN" dirty="0" err="1"/>
              <a:t>sql</a:t>
            </a:r>
            <a:r>
              <a:rPr lang="en-IN" dirty="0"/>
              <a:t> scripts to the production team</a:t>
            </a:r>
          </a:p>
          <a:p>
            <a:r>
              <a:rPr lang="en-IN" dirty="0"/>
              <a:t>Hope that the production server has Java, SQL and correct versions of these</a:t>
            </a:r>
          </a:p>
          <a:p>
            <a:r>
              <a:rPr lang="en-IN" dirty="0"/>
              <a:t>If not, big problem!!!</a:t>
            </a:r>
          </a:p>
          <a:p>
            <a:r>
              <a:rPr lang="en-IN" dirty="0"/>
              <a:t>We depend on the target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41B41-4E7E-FF5B-2698-7724892C9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>
                <a:solidFill>
                  <a:srgbClr val="FF0000"/>
                </a:solidFill>
              </a:rPr>
              <a:t>Container </a:t>
            </a:r>
            <a:r>
              <a:rPr lang="en-IN" dirty="0"/>
              <a:t>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72ED9-AD7D-F030-2BFE-CA7D08C16F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Write code (.java, .</a:t>
            </a:r>
            <a:r>
              <a:rPr lang="en-IN" dirty="0" err="1"/>
              <a:t>sql</a:t>
            </a:r>
            <a:r>
              <a:rPr lang="en-IN" dirty="0"/>
              <a:t>)</a:t>
            </a:r>
          </a:p>
          <a:p>
            <a:r>
              <a:rPr lang="en-IN" dirty="0"/>
              <a:t>Compile and package as jar/war</a:t>
            </a:r>
          </a:p>
          <a:p>
            <a:r>
              <a:rPr lang="en-IN" dirty="0"/>
              <a:t>Package this with Java and MySQL into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dirty="0"/>
              <a:t>Production server can be completely different (May not have Java, SQL)</a:t>
            </a:r>
          </a:p>
          <a:p>
            <a:r>
              <a:rPr lang="en-IN" dirty="0"/>
              <a:t>Our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  <a:r>
              <a:rPr lang="en-IN" dirty="0"/>
              <a:t> runs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r>
              <a:rPr lang="en-IN" dirty="0"/>
              <a:t>We do not worry about the target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B817F-4E34-001B-48E8-AA8C8CD3562D}"/>
              </a:ext>
            </a:extLst>
          </p:cNvPr>
          <p:cNvSpPr txBox="1"/>
          <p:nvPr/>
        </p:nvSpPr>
        <p:spPr>
          <a:xfrm>
            <a:off x="4302493" y="2181909"/>
            <a:ext cx="133791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jar/war</a:t>
            </a:r>
          </a:p>
          <a:p>
            <a:pPr algn="ctr"/>
            <a:r>
              <a:rPr lang="en-IN" b="1" dirty="0" err="1"/>
              <a:t>sql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3F1B-446B-792C-3CB6-1D3DB0492004}"/>
              </a:ext>
            </a:extLst>
          </p:cNvPr>
          <p:cNvSpPr txBox="1"/>
          <p:nvPr/>
        </p:nvSpPr>
        <p:spPr>
          <a:xfrm>
            <a:off x="10196062" y="1581744"/>
            <a:ext cx="133791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Java</a:t>
            </a:r>
          </a:p>
          <a:p>
            <a:pPr algn="ctr"/>
            <a:r>
              <a:rPr lang="en-IN" b="1" dirty="0"/>
              <a:t>MySQL</a:t>
            </a:r>
          </a:p>
          <a:p>
            <a:pPr algn="ctr"/>
            <a:r>
              <a:rPr lang="en-IN" b="1" dirty="0"/>
              <a:t>jar/war</a:t>
            </a:r>
          </a:p>
          <a:p>
            <a:pPr algn="ctr"/>
            <a:r>
              <a:rPr lang="en-IN" b="1" dirty="0" err="1"/>
              <a:t>sql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15157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1AFC7B-A758-5485-0B44-CD2BC4DEC12E}"/>
              </a:ext>
            </a:extLst>
          </p:cNvPr>
          <p:cNvSpPr/>
          <p:nvPr/>
        </p:nvSpPr>
        <p:spPr>
          <a:xfrm>
            <a:off x="8209908" y="474449"/>
            <a:ext cx="3143892" cy="3595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A1D060-FA66-2442-74E5-BD8DCB2B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B785D-6F8A-A276-5F22-8393B87B8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Docker: </a:t>
            </a:r>
            <a:r>
              <a:rPr lang="en-IN" b="1" dirty="0">
                <a:solidFill>
                  <a:srgbClr val="FF0000"/>
                </a:solidFill>
              </a:rPr>
              <a:t>Container </a:t>
            </a:r>
            <a:r>
              <a:rPr lang="en-IN" dirty="0"/>
              <a:t>technology</a:t>
            </a:r>
          </a:p>
          <a:p>
            <a:r>
              <a:rPr lang="en-IN" dirty="0"/>
              <a:t>Container = Complete and isolated software</a:t>
            </a:r>
          </a:p>
          <a:p>
            <a:r>
              <a:rPr lang="en-IN" dirty="0"/>
              <a:t>Runs an application in a sandbox</a:t>
            </a:r>
          </a:p>
          <a:p>
            <a:r>
              <a:rPr lang="en-IN" dirty="0"/>
              <a:t>Portable</a:t>
            </a:r>
          </a:p>
          <a:p>
            <a:r>
              <a:rPr lang="en-IN" dirty="0"/>
              <a:t>Contains all dependencies</a:t>
            </a:r>
          </a:p>
          <a:p>
            <a:r>
              <a:rPr lang="en-IN" dirty="0"/>
              <a:t>We can run several containers on a machine at the same time</a:t>
            </a:r>
          </a:p>
          <a:p>
            <a:r>
              <a:rPr lang="en-IN" dirty="0"/>
              <a:t>Self-contained: Do not alter the host system they run on</a:t>
            </a:r>
          </a:p>
          <a:p>
            <a:r>
              <a:rPr lang="en-IN" dirty="0"/>
              <a:t>Docker is light-weight, unlike VM</a:t>
            </a:r>
          </a:p>
          <a:p>
            <a:r>
              <a:rPr lang="en-IN" dirty="0"/>
              <a:t>If something works in Development, it will work in Production, too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C1835-8C28-10B5-CB26-6B255A32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204" y="3235611"/>
            <a:ext cx="2242974" cy="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Docker and why it is used?">
            <a:extLst>
              <a:ext uri="{FF2B5EF4-FFF2-40B4-BE49-F238E27FC236}">
                <a16:creationId xmlns:a16="http://schemas.microsoft.com/office/drawing/2014/main" id="{C08AD15E-10FA-B3AE-D431-A4DB529C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425" y="2074394"/>
            <a:ext cx="1240801" cy="10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ultimate guide to Java Runtime Environment | TechGig">
            <a:extLst>
              <a:ext uri="{FF2B5EF4-FFF2-40B4-BE49-F238E27FC236}">
                <a16:creationId xmlns:a16="http://schemas.microsoft.com/office/drawing/2014/main" id="{C52AC06B-9320-383A-FD63-7A0CE436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52" y="1093854"/>
            <a:ext cx="1743182" cy="9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1E453-0CFB-6F64-5F02-3CE21DC4C31F}"/>
              </a:ext>
            </a:extLst>
          </p:cNvPr>
          <p:cNvSpPr txBox="1"/>
          <p:nvPr/>
        </p:nvSpPr>
        <p:spPr>
          <a:xfrm>
            <a:off x="8874306" y="626262"/>
            <a:ext cx="1917626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HelloWorld.class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43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F70E-40B2-8648-4651-B447E054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on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002C-B3D8-8C72-981C-BB20C30E0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Provides an easy way to create images and run as containers</a:t>
            </a:r>
          </a:p>
          <a:p>
            <a:r>
              <a:rPr lang="en-IN" dirty="0"/>
              <a:t>Ready images can be pulled from </a:t>
            </a:r>
            <a:r>
              <a:rPr lang="en-IN" dirty="0" err="1"/>
              <a:t>DockerHub</a:t>
            </a:r>
            <a:r>
              <a:rPr lang="en-IN" dirty="0"/>
              <a:t> and used</a:t>
            </a:r>
          </a:p>
          <a:p>
            <a:r>
              <a:rPr lang="en-IN" dirty="0"/>
              <a:t>Uses a layered file system so that we can add to these base images</a:t>
            </a:r>
          </a:p>
          <a:p>
            <a:r>
              <a:rPr lang="en-IN" dirty="0"/>
              <a:t>One container = One application, One VM = Multiple applications</a:t>
            </a:r>
          </a:p>
          <a:p>
            <a:r>
              <a:rPr lang="en-IN" dirty="0"/>
              <a:t>Containers are isolated from each other</a:t>
            </a:r>
          </a:p>
          <a:p>
            <a:r>
              <a:rPr lang="en-IN" dirty="0"/>
              <a:t>To create our own image, we need to create a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dirty="0" err="1"/>
              <a:t>Dockerfile</a:t>
            </a:r>
            <a:r>
              <a:rPr lang="en-IN" dirty="0"/>
              <a:t>: Configuration details for creating an image</a:t>
            </a:r>
          </a:p>
          <a:p>
            <a:r>
              <a:rPr lang="en-IN" dirty="0"/>
              <a:t>Ideal for Microservices/APIs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186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7FEDC-5729-999D-EB7D-7707BE6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57" y="1408066"/>
            <a:ext cx="316274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301B-66A5-768C-1196-FE40D8B0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versus Virtual Machine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8DF24B-323A-66E7-8C86-E3415209D0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73D0AF-86D4-251A-BECC-7263BEBCF5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D2A77-6E16-6548-DC3D-425787CD6CBD}"/>
              </a:ext>
            </a:extLst>
          </p:cNvPr>
          <p:cNvGrpSpPr/>
          <p:nvPr/>
        </p:nvGrpSpPr>
        <p:grpSpPr>
          <a:xfrm>
            <a:off x="548640" y="2387065"/>
            <a:ext cx="5245768" cy="4062651"/>
            <a:chOff x="548640" y="2387065"/>
            <a:chExt cx="5245768" cy="40626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119987-334B-E094-3A97-BEAAC27D1A92}"/>
                </a:ext>
              </a:extLst>
            </p:cNvPr>
            <p:cNvSpPr txBox="1"/>
            <p:nvPr/>
          </p:nvSpPr>
          <p:spPr>
            <a:xfrm>
              <a:off x="548640" y="2387065"/>
              <a:ext cx="5245768" cy="4062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FF0000"/>
                  </a:solidFill>
                </a:rPr>
                <a:t>Containers</a:t>
              </a:r>
              <a:endParaRPr lang="en-IN" b="1" dirty="0">
                <a:solidFill>
                  <a:srgbClr val="FF0000"/>
                </a:solidFill>
              </a:endParaRP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CEE7CA-5EF1-7F03-A06A-C0A059E2D5F1}"/>
                </a:ext>
              </a:extLst>
            </p:cNvPr>
            <p:cNvGrpSpPr/>
            <p:nvPr/>
          </p:nvGrpSpPr>
          <p:grpSpPr>
            <a:xfrm>
              <a:off x="762785" y="3091423"/>
              <a:ext cx="1566528" cy="1477328"/>
              <a:chOff x="1003417" y="2870041"/>
              <a:chExt cx="156652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371D2-401B-ED49-C8B8-34FBEF29D924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A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9B7C7-95A5-07C9-6194-AE1C134976D1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86FC4-9F54-FB85-4DB7-7CE483950A1E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5454FE-113C-02FD-50B5-55B70529CE78}"/>
                </a:ext>
              </a:extLst>
            </p:cNvPr>
            <p:cNvGrpSpPr/>
            <p:nvPr/>
          </p:nvGrpSpPr>
          <p:grpSpPr>
            <a:xfrm>
              <a:off x="2368666" y="3091423"/>
              <a:ext cx="1566528" cy="1477328"/>
              <a:chOff x="1003417" y="2870041"/>
              <a:chExt cx="1566528" cy="147732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6F9E7-DA85-FC1F-909D-C01E6CF6288A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B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DD2162-A708-A086-80FB-F5342BA5BE03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B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F8AE59-356F-E859-6980-D20BA4ECAFF0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C15796-0909-EF9F-4102-89AF7F7B6640}"/>
                </a:ext>
              </a:extLst>
            </p:cNvPr>
            <p:cNvGrpSpPr/>
            <p:nvPr/>
          </p:nvGrpSpPr>
          <p:grpSpPr>
            <a:xfrm>
              <a:off x="4004534" y="3091423"/>
              <a:ext cx="1566528" cy="1477328"/>
              <a:chOff x="1003417" y="2870041"/>
              <a:chExt cx="1566528" cy="14773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08B8C-A805-1818-BAB5-0D233B38070E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C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2260BF-ABF8-BA6D-FF11-F3F4FE787AE3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2EBCE-1F4D-A8E8-0B8B-37DB915E7526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A2763A-C686-57B1-1EF1-394E8733A6FC}"/>
                </a:ext>
              </a:extLst>
            </p:cNvPr>
            <p:cNvSpPr txBox="1"/>
            <p:nvPr/>
          </p:nvSpPr>
          <p:spPr>
            <a:xfrm>
              <a:off x="762785" y="4668255"/>
              <a:ext cx="4808277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Docker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CA9DE-B52F-8AA5-FB79-4CB3EE010FBF}"/>
                </a:ext>
              </a:extLst>
            </p:cNvPr>
            <p:cNvSpPr txBox="1"/>
            <p:nvPr/>
          </p:nvSpPr>
          <p:spPr>
            <a:xfrm>
              <a:off x="762785" y="5127109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Host Operating System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0F8D0B-1004-FDCF-12E0-E3566190E408}"/>
                </a:ext>
              </a:extLst>
            </p:cNvPr>
            <p:cNvSpPr txBox="1"/>
            <p:nvPr/>
          </p:nvSpPr>
          <p:spPr>
            <a:xfrm>
              <a:off x="747791" y="5584592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Hardware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A984B9-C2A4-D434-15B4-EAE19282A9E0}"/>
              </a:ext>
            </a:extLst>
          </p:cNvPr>
          <p:cNvGrpSpPr/>
          <p:nvPr/>
        </p:nvGrpSpPr>
        <p:grpSpPr>
          <a:xfrm>
            <a:off x="6172200" y="2387064"/>
            <a:ext cx="5245768" cy="4062651"/>
            <a:chOff x="6172200" y="2387064"/>
            <a:chExt cx="5245768" cy="40626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B798AF-A833-A555-B9B0-7C819926A819}"/>
                </a:ext>
              </a:extLst>
            </p:cNvPr>
            <p:cNvSpPr txBox="1"/>
            <p:nvPr/>
          </p:nvSpPr>
          <p:spPr>
            <a:xfrm>
              <a:off x="6172200" y="2387064"/>
              <a:ext cx="5245768" cy="4062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FF0000"/>
                  </a:solidFill>
                </a:rPr>
                <a:t>Virtual Machines</a:t>
              </a: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b="1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1D8D066-6A1F-1F21-2912-D5B125AC5E17}"/>
                </a:ext>
              </a:extLst>
            </p:cNvPr>
            <p:cNvGrpSpPr/>
            <p:nvPr/>
          </p:nvGrpSpPr>
          <p:grpSpPr>
            <a:xfrm>
              <a:off x="6386345" y="3091422"/>
              <a:ext cx="1566528" cy="1477328"/>
              <a:chOff x="6386345" y="3091422"/>
              <a:chExt cx="1566528" cy="14773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AB4BB3-7410-5430-401D-0E9E49DF3ED9}"/>
                  </a:ext>
                </a:extLst>
              </p:cNvPr>
              <p:cNvSpPr txBox="1"/>
              <p:nvPr/>
            </p:nvSpPr>
            <p:spPr>
              <a:xfrm>
                <a:off x="6386345" y="3091422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VM A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F7195B-17BD-0141-456F-83F22D4ECC27}"/>
                  </a:ext>
                </a:extLst>
              </p:cNvPr>
              <p:cNvSpPr txBox="1"/>
              <p:nvPr/>
            </p:nvSpPr>
            <p:spPr>
              <a:xfrm>
                <a:off x="6550889" y="3417973"/>
                <a:ext cx="1202472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bg1"/>
                    </a:solidFill>
                  </a:rPr>
                  <a:t>App 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02DE35-E71C-5A6E-AC08-7C49C2EBF5FC}"/>
                  </a:ext>
                </a:extLst>
              </p:cNvPr>
              <p:cNvSpPr txBox="1"/>
              <p:nvPr/>
            </p:nvSpPr>
            <p:spPr>
              <a:xfrm>
                <a:off x="6543031" y="3811135"/>
                <a:ext cx="1202472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F4FE9-E90B-D3A7-090C-EC668916587B}"/>
                </a:ext>
              </a:extLst>
            </p:cNvPr>
            <p:cNvSpPr txBox="1"/>
            <p:nvPr/>
          </p:nvSpPr>
          <p:spPr>
            <a:xfrm>
              <a:off x="7992226" y="3091422"/>
              <a:ext cx="1566528" cy="147732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VM B</a:t>
              </a: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D220AD-9407-AA79-BA2C-07387F3C222C}"/>
                </a:ext>
              </a:extLst>
            </p:cNvPr>
            <p:cNvSpPr txBox="1"/>
            <p:nvPr/>
          </p:nvSpPr>
          <p:spPr>
            <a:xfrm>
              <a:off x="9628094" y="3091422"/>
              <a:ext cx="1566528" cy="147732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VM C</a:t>
              </a: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19087C-EF74-387D-2B70-F7753E4EE896}"/>
                </a:ext>
              </a:extLst>
            </p:cNvPr>
            <p:cNvSpPr txBox="1"/>
            <p:nvPr/>
          </p:nvSpPr>
          <p:spPr>
            <a:xfrm>
              <a:off x="6386345" y="4668254"/>
              <a:ext cx="4808277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Hypervisor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7D3391-DC3A-DACB-2AA8-F0891D0E2F93}"/>
                </a:ext>
              </a:extLst>
            </p:cNvPr>
            <p:cNvSpPr txBox="1"/>
            <p:nvPr/>
          </p:nvSpPr>
          <p:spPr>
            <a:xfrm>
              <a:off x="6386345" y="5127108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Host Operating System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D1EAB8-0061-C2BC-775E-79A05C00C032}"/>
                </a:ext>
              </a:extLst>
            </p:cNvPr>
            <p:cNvSpPr txBox="1"/>
            <p:nvPr/>
          </p:nvSpPr>
          <p:spPr>
            <a:xfrm>
              <a:off x="6371351" y="5584591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Hardware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B59BC0-17C1-FF95-29E4-AF67ECC0D564}"/>
              </a:ext>
            </a:extLst>
          </p:cNvPr>
          <p:cNvSpPr txBox="1"/>
          <p:nvPr/>
        </p:nvSpPr>
        <p:spPr>
          <a:xfrm>
            <a:off x="6564966" y="4185308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27D062-18AA-529B-A1AE-688D44C9AED3}"/>
              </a:ext>
            </a:extLst>
          </p:cNvPr>
          <p:cNvSpPr txBox="1"/>
          <p:nvPr/>
        </p:nvSpPr>
        <p:spPr>
          <a:xfrm>
            <a:off x="8194466" y="3417973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E41FE1-C379-1B4F-F470-C4873D16A324}"/>
              </a:ext>
            </a:extLst>
          </p:cNvPr>
          <p:cNvSpPr txBox="1"/>
          <p:nvPr/>
        </p:nvSpPr>
        <p:spPr>
          <a:xfrm>
            <a:off x="8186608" y="3811135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Libs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32EB63-4E57-B07B-ED71-37637FBCCA82}"/>
              </a:ext>
            </a:extLst>
          </p:cNvPr>
          <p:cNvSpPr txBox="1"/>
          <p:nvPr/>
        </p:nvSpPr>
        <p:spPr>
          <a:xfrm>
            <a:off x="8208543" y="4185308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BF0B89-4DEF-FFE5-9597-FABFF6743F3E}"/>
              </a:ext>
            </a:extLst>
          </p:cNvPr>
          <p:cNvSpPr txBox="1"/>
          <p:nvPr/>
        </p:nvSpPr>
        <p:spPr>
          <a:xfrm>
            <a:off x="9831192" y="3425165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0A2503-3439-8959-F7F7-D77BCB2E9E88}"/>
              </a:ext>
            </a:extLst>
          </p:cNvPr>
          <p:cNvSpPr txBox="1"/>
          <p:nvPr/>
        </p:nvSpPr>
        <p:spPr>
          <a:xfrm>
            <a:off x="9823334" y="3818327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Libs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AC8395-6174-86D0-99C7-DE73BD1EFD5A}"/>
              </a:ext>
            </a:extLst>
          </p:cNvPr>
          <p:cNvSpPr txBox="1"/>
          <p:nvPr/>
        </p:nvSpPr>
        <p:spPr>
          <a:xfrm>
            <a:off x="9845269" y="4192500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</p:spTree>
    <p:extLst>
      <p:ext uri="{BB962C8B-B14F-4D97-AF65-F5344CB8AC3E}">
        <p14:creationId xmlns:p14="http://schemas.microsoft.com/office/powerpoint/2010/main" val="2410751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A918A-EF02-598F-AB77-B989C4EE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Installation on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B2E3-5FD1-FD24-DCBE-9F602978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Enable virtualization</a:t>
            </a:r>
          </a:p>
          <a:p>
            <a:pPr lvl="1"/>
            <a:r>
              <a:rPr lang="en-IN" dirty="0"/>
              <a:t>Search for ‘Turn Windows Features on or off’</a:t>
            </a:r>
          </a:p>
          <a:p>
            <a:pPr lvl="1"/>
            <a:r>
              <a:rPr lang="en-IN" dirty="0"/>
              <a:t>Then check the relevant checkboxes, if required and restart</a:t>
            </a:r>
          </a:p>
          <a:p>
            <a:r>
              <a:rPr lang="en-IN" dirty="0"/>
              <a:t>Download and install Docker Desktop: </a:t>
            </a:r>
            <a:r>
              <a:rPr lang="en-IN" dirty="0">
                <a:hlinkClick r:id="rId2"/>
              </a:rPr>
              <a:t>https://www.docker.com/products/docker-desktop/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773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E0F7-F854-04C3-E7D9-A6560004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 on Ubuntu 22.04/Above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3A01-CEE8-2FF5-FB06-2BFA91C4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what is our current Linux distribution? </a:t>
            </a:r>
            <a:r>
              <a:rPr lang="en-US" b="1" dirty="0"/>
              <a:t>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os</a:t>
            </a:r>
            <a:r>
              <a:rPr lang="en-US" b="1" dirty="0"/>
              <a:t>-release</a:t>
            </a:r>
            <a:endParaRPr lang="en-US" dirty="0"/>
          </a:p>
          <a:p>
            <a:r>
              <a:rPr lang="en-US" dirty="0"/>
              <a:t>How to find what is our current Linux release? </a:t>
            </a:r>
            <a:r>
              <a:rPr lang="en-US" b="1" dirty="0" err="1"/>
              <a:t>uname</a:t>
            </a:r>
            <a:r>
              <a:rPr lang="en-US" b="1" dirty="0"/>
              <a:t> -</a:t>
            </a:r>
            <a:r>
              <a:rPr lang="en-US" b="1" dirty="0" err="1"/>
              <a:t>srm</a:t>
            </a:r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https://docs.docker.com/engine/install/ubuntu/#install-using-the-repository</a:t>
            </a:r>
            <a:endParaRPr lang="en-US" dirty="0"/>
          </a:p>
          <a:p>
            <a:r>
              <a:rPr lang="en-US" dirty="0"/>
              <a:t>Checking running status: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status docker</a:t>
            </a:r>
            <a:endParaRPr lang="en-US" b="0" i="0" dirty="0">
              <a:effectLst/>
              <a:latin typeface="Hack"/>
            </a:endParaRPr>
          </a:p>
          <a:p>
            <a:r>
              <a:rPr lang="en-US" dirty="0">
                <a:latin typeface="Hack"/>
              </a:rPr>
              <a:t>Enabling Docker: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enable docker</a:t>
            </a:r>
            <a:endParaRPr lang="en-US" dirty="0">
              <a:latin typeface="Hack"/>
            </a:endParaRPr>
          </a:p>
          <a:p>
            <a:r>
              <a:rPr lang="en-US" dirty="0">
                <a:latin typeface="Hack"/>
              </a:rPr>
              <a:t>Starting Docker: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start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84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11A-C16F-6B68-9E0B-327B60B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Docker Permission Errors (Linux)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91A77-E229-194C-B056-E83DA78D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Check current groups for our user: </a:t>
            </a:r>
            <a:r>
              <a:rPr lang="en-US" b="1" dirty="0"/>
              <a:t>groups</a:t>
            </a:r>
          </a:p>
          <a:p>
            <a:r>
              <a:rPr lang="en-GB" dirty="0"/>
              <a:t>Add our user to the </a:t>
            </a:r>
            <a:r>
              <a:rPr lang="en-GB" i="1" dirty="0"/>
              <a:t>docker </a:t>
            </a:r>
            <a:r>
              <a:rPr lang="en-GB" dirty="0"/>
              <a:t>group: </a:t>
            </a:r>
            <a:r>
              <a:rPr lang="de-DE" b="1" dirty="0"/>
              <a:t>sudo   usermod   -aG   docker $USER</a:t>
            </a:r>
          </a:p>
          <a:p>
            <a:r>
              <a:rPr lang="de-DE" dirty="0"/>
              <a:t>Refresh the group membership: </a:t>
            </a:r>
            <a:r>
              <a:rPr lang="de-DE" b="1" dirty="0"/>
              <a:t>newgrp   docker</a:t>
            </a:r>
          </a:p>
          <a:p>
            <a:r>
              <a:rPr lang="de-DE" dirty="0"/>
              <a:t>Check Docker socket permissions: </a:t>
            </a:r>
            <a:r>
              <a:rPr lang="sv-SE" b="1" dirty="0"/>
              <a:t>ls  -l   /var/run/docker.sock</a:t>
            </a:r>
          </a:p>
          <a:p>
            <a:r>
              <a:rPr lang="sv-SE" dirty="0"/>
              <a:t>Output should be something like this: </a:t>
            </a:r>
          </a:p>
          <a:p>
            <a:r>
              <a:rPr lang="sv-SE" dirty="0"/>
              <a:t>srw-rw---- 1 root docker 0 May 17 10:00 /var/run/docker.sock</a:t>
            </a:r>
          </a:p>
          <a:p>
            <a:r>
              <a:rPr lang="sv-SE" dirty="0">
                <a:highlight>
                  <a:srgbClr val="FFFF00"/>
                </a:highlight>
              </a:rPr>
              <a:t>If not, try these commands:</a:t>
            </a:r>
          </a:p>
          <a:p>
            <a:pPr lvl="1"/>
            <a:r>
              <a:rPr lang="sv-SE" b="1" dirty="0">
                <a:highlight>
                  <a:srgbClr val="FFFF00"/>
                </a:highlight>
              </a:rPr>
              <a:t>sudo   chown   root:docker   /var/run/docker.sock</a:t>
            </a:r>
          </a:p>
          <a:p>
            <a:pPr lvl="1"/>
            <a:r>
              <a:rPr lang="sv-SE" b="1" dirty="0">
                <a:highlight>
                  <a:srgbClr val="FFFF00"/>
                </a:highlight>
              </a:rPr>
              <a:t>sudo   chmod   660    /var/run/docker.sock</a:t>
            </a:r>
          </a:p>
          <a:p>
            <a:r>
              <a:rPr lang="sv-SE" dirty="0"/>
              <a:t>Restart Docker service: </a:t>
            </a:r>
            <a:r>
              <a:rPr lang="sv-SE" b="1" dirty="0"/>
              <a:t>sudo   systemctl   restart   docker</a:t>
            </a:r>
          </a:p>
          <a:p>
            <a:r>
              <a:rPr lang="sv-SE" dirty="0"/>
              <a:t>Verify: </a:t>
            </a:r>
            <a:r>
              <a:rPr lang="sv-SE" b="1" dirty="0"/>
              <a:t>docker  ps</a:t>
            </a:r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085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590E-F714-9987-8FA7-7848D1C9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859B-1AB2-40F0-10EE-34E1EE04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  run    -</a:t>
            </a:r>
            <a:r>
              <a:rPr lang="en-IN" b="1" dirty="0" err="1"/>
              <a:t>dit</a:t>
            </a:r>
            <a:r>
              <a:rPr lang="en-IN" b="1" dirty="0"/>
              <a:t>    </a:t>
            </a:r>
            <a:r>
              <a:rPr lang="en-IN" b="1" dirty="0" err="1"/>
              <a:t>debian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Run the </a:t>
            </a:r>
            <a:r>
              <a:rPr lang="en-IN" dirty="0" err="1"/>
              <a:t>debian</a:t>
            </a:r>
            <a:r>
              <a:rPr lang="en-IN" dirty="0"/>
              <a:t> OS inside a Docker container on our local machine</a:t>
            </a:r>
          </a:p>
          <a:p>
            <a:r>
              <a:rPr lang="en-IN" dirty="0"/>
              <a:t>Note: The image is not available locally</a:t>
            </a:r>
          </a:p>
          <a:p>
            <a:r>
              <a:rPr lang="en-IN" dirty="0"/>
              <a:t>It is pulling it from </a:t>
            </a:r>
            <a:r>
              <a:rPr lang="en-IN" dirty="0" err="1"/>
              <a:t>DockerHub</a:t>
            </a:r>
            <a:endParaRPr lang="en-IN" dirty="0"/>
          </a:p>
          <a:p>
            <a:r>
              <a:rPr lang="en-IN" dirty="0"/>
              <a:t>-</a:t>
            </a:r>
            <a:r>
              <a:rPr lang="en-IN" dirty="0" err="1"/>
              <a:t>dit</a:t>
            </a:r>
            <a:r>
              <a:rPr lang="en-IN" dirty="0"/>
              <a:t>: Run in </a:t>
            </a:r>
            <a:r>
              <a:rPr lang="en-IN" dirty="0" err="1"/>
              <a:t>detatched</a:t>
            </a:r>
            <a:r>
              <a:rPr lang="en-IN" dirty="0"/>
              <a:t> mode and have an interactive terminal open</a:t>
            </a:r>
          </a:p>
          <a:p>
            <a:r>
              <a:rPr lang="en-IN" dirty="0"/>
              <a:t>In the end, it shows the container id</a:t>
            </a:r>
          </a:p>
        </p:txBody>
      </p:sp>
    </p:spTree>
    <p:extLst>
      <p:ext uri="{BB962C8B-B14F-4D97-AF65-F5344CB8AC3E}">
        <p14:creationId xmlns:p14="http://schemas.microsoft.com/office/powerpoint/2010/main" val="3421807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590E-F714-9987-8FA7-7848D1C9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Running Container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859B-1AB2-40F0-10EE-34E1EE04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  container	list			</a:t>
            </a:r>
            <a:r>
              <a:rPr lang="en-IN" dirty="0"/>
              <a:t>OR</a:t>
            </a:r>
          </a:p>
          <a:p>
            <a:r>
              <a:rPr lang="en-IN" b="1" dirty="0"/>
              <a:t>docker	</a:t>
            </a:r>
            <a:r>
              <a:rPr lang="en-IN" b="1" dirty="0" err="1"/>
              <a:t>ps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See all the running containers</a:t>
            </a:r>
          </a:p>
          <a:p>
            <a:r>
              <a:rPr lang="en-IN" dirty="0"/>
              <a:t>Note that there is a randomly generated container name and id</a:t>
            </a:r>
          </a:p>
        </p:txBody>
      </p:sp>
    </p:spTree>
    <p:extLst>
      <p:ext uri="{BB962C8B-B14F-4D97-AF65-F5344CB8AC3E}">
        <p14:creationId xmlns:p14="http://schemas.microsoft.com/office/powerpoint/2010/main" val="365259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C2CB9-8868-5862-5B22-5D4D04F8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and Databases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6F2BE-9636-7DC9-8DCC-8CF0676D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Each microservice has its own database</a:t>
            </a:r>
          </a:p>
          <a:p>
            <a:r>
              <a:rPr lang="en-IN" dirty="0"/>
              <a:t>Advantage: Loose coupling, Independent changes/evolution</a:t>
            </a:r>
          </a:p>
          <a:p>
            <a:endParaRPr lang="en-GB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99022E-5226-DF3E-ACF4-2772214F35B6}"/>
              </a:ext>
            </a:extLst>
          </p:cNvPr>
          <p:cNvSpPr/>
          <p:nvPr/>
        </p:nvSpPr>
        <p:spPr>
          <a:xfrm>
            <a:off x="1270388" y="3141068"/>
            <a:ext cx="1465832" cy="1430931"/>
          </a:xfrm>
          <a:prstGeom prst="foldedCorne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Order 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microservice</a:t>
            </a:r>
            <a:endParaRPr lang="en-GB" b="1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04A53D1-B825-D434-6154-C201B74C1184}"/>
              </a:ext>
            </a:extLst>
          </p:cNvPr>
          <p:cNvSpPr/>
          <p:nvPr/>
        </p:nvSpPr>
        <p:spPr>
          <a:xfrm>
            <a:off x="1270388" y="5061944"/>
            <a:ext cx="1465832" cy="1430931"/>
          </a:xfrm>
          <a:prstGeom prst="foldedCorne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Payment 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microservice</a:t>
            </a:r>
            <a:endParaRPr lang="en-GB" b="1" dirty="0"/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93B88771-2D68-A8B3-B471-A3B786C9B543}"/>
              </a:ext>
            </a:extLst>
          </p:cNvPr>
          <p:cNvSpPr/>
          <p:nvPr/>
        </p:nvSpPr>
        <p:spPr>
          <a:xfrm>
            <a:off x="8206612" y="2805495"/>
            <a:ext cx="1625797" cy="3785558"/>
          </a:xfrm>
          <a:prstGeom prst="flowChartInternal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>
                    <a:lumMod val="10000"/>
                  </a:schemeClr>
                </a:solidFill>
              </a:rPr>
              <a:t>Message Broker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536AC-483A-796D-BF9E-05EFE117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38572" y="2810686"/>
            <a:ext cx="845905" cy="89187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0D4C93-B5F3-DDC0-65CD-CA871F9AF0D4}"/>
              </a:ext>
            </a:extLst>
          </p:cNvPr>
          <p:cNvSpPr/>
          <p:nvPr/>
        </p:nvSpPr>
        <p:spPr>
          <a:xfrm>
            <a:off x="4366083" y="3676792"/>
            <a:ext cx="2526815" cy="76083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OrderCreated</a:t>
            </a:r>
            <a:r>
              <a:rPr lang="en-IN" dirty="0"/>
              <a:t> Event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38F84-2A4A-2F57-E597-CC0ECA6F6079}"/>
              </a:ext>
            </a:extLst>
          </p:cNvPr>
          <p:cNvSpPr txBox="1"/>
          <p:nvPr/>
        </p:nvSpPr>
        <p:spPr>
          <a:xfrm>
            <a:off x="2999135" y="3880440"/>
            <a:ext cx="1133113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Publish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8CDF6-E4CB-EA39-64FB-CD1F09BE1621}"/>
              </a:ext>
            </a:extLst>
          </p:cNvPr>
          <p:cNvSpPr txBox="1"/>
          <p:nvPr/>
        </p:nvSpPr>
        <p:spPr>
          <a:xfrm>
            <a:off x="3811979" y="2927048"/>
            <a:ext cx="9232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Insert Order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15B77-B578-6C26-7C52-927930047110}"/>
              </a:ext>
            </a:extLst>
          </p:cNvPr>
          <p:cNvSpPr txBox="1"/>
          <p:nvPr/>
        </p:nvSpPr>
        <p:spPr>
          <a:xfrm>
            <a:off x="2999135" y="5041362"/>
            <a:ext cx="1172549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Subscribe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F64554A-C5A6-EA2E-343A-25144A2C4674}"/>
              </a:ext>
            </a:extLst>
          </p:cNvPr>
          <p:cNvSpPr/>
          <p:nvPr/>
        </p:nvSpPr>
        <p:spPr>
          <a:xfrm>
            <a:off x="4405518" y="4832949"/>
            <a:ext cx="2526815" cy="760837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OrderCreated</a:t>
            </a:r>
            <a:r>
              <a:rPr lang="en-IN" dirty="0"/>
              <a:t> Event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9BF4E-D9D7-6B61-DC01-5C62F6E68BB5}"/>
              </a:ext>
            </a:extLst>
          </p:cNvPr>
          <p:cNvSpPr txBox="1"/>
          <p:nvPr/>
        </p:nvSpPr>
        <p:spPr>
          <a:xfrm>
            <a:off x="3851495" y="5889466"/>
            <a:ext cx="3634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Create Payment Pending record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3857C8-7E48-526B-E4FF-3DEBA335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6074" y="5628194"/>
            <a:ext cx="845905" cy="89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68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46BF-C54C-4D5C-D36E-39BD20BD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9DE06-13FE-3EC3-67FD-F5BA6E09A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docker 	stop		b3</a:t>
            </a:r>
          </a:p>
          <a:p>
            <a:r>
              <a:rPr lang="en-IN" dirty="0"/>
              <a:t>Here, b31 is assumed to be the Debian container id’s first three characters</a:t>
            </a:r>
          </a:p>
          <a:p>
            <a:r>
              <a:rPr lang="en-IN" dirty="0"/>
              <a:t>We can also stop a container by its name</a:t>
            </a:r>
          </a:p>
          <a:p>
            <a:r>
              <a:rPr lang="en-IN" dirty="0"/>
              <a:t>Again run the container and stop by its name</a:t>
            </a:r>
          </a:p>
          <a:p>
            <a:r>
              <a:rPr lang="en-IN" b="1" dirty="0"/>
              <a:t>docker    run    -</a:t>
            </a:r>
            <a:r>
              <a:rPr lang="en-IN" b="1" dirty="0" err="1"/>
              <a:t>dit</a:t>
            </a:r>
            <a:r>
              <a:rPr lang="en-IN" b="1" dirty="0"/>
              <a:t>    </a:t>
            </a:r>
            <a:r>
              <a:rPr lang="en-IN" b="1" dirty="0" err="1"/>
              <a:t>debian</a:t>
            </a:r>
            <a:endParaRPr lang="en-IN" b="1" dirty="0"/>
          </a:p>
          <a:p>
            <a:r>
              <a:rPr lang="en-IN" b="1" dirty="0"/>
              <a:t>docker 	stop		be</a:t>
            </a:r>
          </a:p>
          <a:p>
            <a:r>
              <a:rPr lang="en-IN" dirty="0"/>
              <a:t>Assuming that the container name was </a:t>
            </a:r>
            <a:r>
              <a:rPr lang="en-IN" i="1" dirty="0"/>
              <a:t>beautiful joe</a:t>
            </a:r>
            <a:r>
              <a:rPr lang="en-IN" dirty="0"/>
              <a:t>: Verify it stopped</a:t>
            </a:r>
          </a:p>
          <a:p>
            <a:r>
              <a:rPr lang="en-IN" b="1" dirty="0"/>
              <a:t>docker 		container 		list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A359-CB73-8F26-D555-709796AC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52" y="4408370"/>
            <a:ext cx="850066" cy="5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9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EC63-4179-62B7-6C31-761CBBBF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Image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BD75-C2C7-7769-4B78-4C7052A5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docker	images</a:t>
            </a:r>
            <a:endParaRPr lang="en-IN" dirty="0"/>
          </a:p>
          <a:p>
            <a:r>
              <a:rPr lang="en-IN" dirty="0"/>
              <a:t>Shows list of Docker images on our local machine</a:t>
            </a:r>
          </a:p>
          <a:p>
            <a:r>
              <a:rPr lang="en-IN" dirty="0"/>
              <a:t>Note how much size it occupies (generally in MB)</a:t>
            </a:r>
          </a:p>
        </p:txBody>
      </p:sp>
    </p:spTree>
    <p:extLst>
      <p:ext uri="{BB962C8B-B14F-4D97-AF65-F5344CB8AC3E}">
        <p14:creationId xmlns:p14="http://schemas.microsoft.com/office/powerpoint/2010/main" val="2794244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EC63-4179-62B7-6C31-761CBBBF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Inspect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BD75-C2C7-7769-4B78-4C7052A5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	inspect	89</a:t>
            </a:r>
            <a:endParaRPr lang="en-IN" dirty="0"/>
          </a:p>
          <a:p>
            <a:r>
              <a:rPr lang="en-IN" dirty="0"/>
              <a:t>89 is assumed to be the start of a container’s id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324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34C3-BAC2-3C4F-CF86-3F56F6DC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Pull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63D8-F155-FB7B-7A7F-B5774124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	pull		nginx</a:t>
            </a:r>
            <a:endParaRPr lang="en-IN" dirty="0"/>
          </a:p>
          <a:p>
            <a:r>
              <a:rPr lang="en-IN" dirty="0"/>
              <a:t>Pull the image from </a:t>
            </a:r>
            <a:r>
              <a:rPr lang="en-IN" dirty="0" err="1"/>
              <a:t>DockerHub</a:t>
            </a:r>
            <a:r>
              <a:rPr lang="en-IN" dirty="0"/>
              <a:t> onto our local machine</a:t>
            </a:r>
          </a:p>
          <a:p>
            <a:r>
              <a:rPr lang="en-IN" dirty="0"/>
              <a:t>Check using </a:t>
            </a:r>
            <a:r>
              <a:rPr lang="en-IN" b="1" dirty="0"/>
              <a:t>docker	images</a:t>
            </a:r>
            <a:endParaRPr lang="en-IN" dirty="0"/>
          </a:p>
          <a:p>
            <a:r>
              <a:rPr lang="en-IN" dirty="0"/>
              <a:t>Note: Pulling an image does not run a container using it</a:t>
            </a:r>
          </a:p>
          <a:p>
            <a:r>
              <a:rPr lang="en-IN" dirty="0"/>
              <a:t>See how nginx image was created: </a:t>
            </a:r>
            <a:r>
              <a:rPr lang="en-IN" b="1" dirty="0"/>
              <a:t>docker		history	nginx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8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738-5A35-25D3-53C1-078A675F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5238-1712-8AD4-FF94-80BB905FE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	</a:t>
            </a:r>
            <a:r>
              <a:rPr lang="en-IN" b="1" dirty="0" err="1"/>
              <a:t>rmi</a:t>
            </a:r>
            <a:r>
              <a:rPr lang="en-IN" b="1" dirty="0"/>
              <a:t>	nginx-stable</a:t>
            </a:r>
          </a:p>
          <a:p>
            <a:r>
              <a:rPr lang="en-IN" dirty="0"/>
              <a:t>It will</a:t>
            </a:r>
            <a:r>
              <a:rPr lang="en-IN" b="1" dirty="0"/>
              <a:t> </a:t>
            </a:r>
            <a:r>
              <a:rPr lang="en-IN" i="1" dirty="0" err="1"/>
              <a:t>untag</a:t>
            </a:r>
            <a:r>
              <a:rPr lang="en-IN" dirty="0"/>
              <a:t> the image (mark it as unused or </a:t>
            </a:r>
            <a:r>
              <a:rPr lang="en-IN" i="1" dirty="0"/>
              <a:t>dangling</a:t>
            </a:r>
            <a:r>
              <a:rPr lang="en-IN" dirty="0"/>
              <a:t>)</a:t>
            </a:r>
          </a:p>
          <a:p>
            <a:r>
              <a:rPr lang="en-IN" b="1" dirty="0"/>
              <a:t>docker 	images</a:t>
            </a:r>
          </a:p>
          <a:p>
            <a:r>
              <a:rPr lang="en-IN" dirty="0"/>
              <a:t>To remove the image completely (like garbage collection)</a:t>
            </a:r>
          </a:p>
          <a:p>
            <a:r>
              <a:rPr lang="en-IN" b="1" dirty="0"/>
              <a:t>docker	image		prune</a:t>
            </a:r>
            <a:endParaRPr lang="en-IN" dirty="0"/>
          </a:p>
          <a:p>
            <a:r>
              <a:rPr lang="en-IN" dirty="0"/>
              <a:t>How much disk space is Docker using?</a:t>
            </a:r>
          </a:p>
          <a:p>
            <a:r>
              <a:rPr lang="en-IN" b="1" dirty="0"/>
              <a:t>docker	system	</a:t>
            </a:r>
            <a:r>
              <a:rPr lang="en-IN" b="1" dirty="0" err="1"/>
              <a:t>df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914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9670-435B-A8B5-BBD2-7F8FB6AD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Give a Name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003B-DBC5-8461-81AE-67CE1D3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Earlier command: </a:t>
            </a:r>
            <a:r>
              <a:rPr lang="en-IN" b="1" dirty="0"/>
              <a:t>docker	run		-</a:t>
            </a:r>
            <a:r>
              <a:rPr lang="en-IN" b="1" dirty="0" err="1"/>
              <a:t>dit</a:t>
            </a:r>
            <a:r>
              <a:rPr lang="en-IN" b="1" dirty="0"/>
              <a:t>	</a:t>
            </a:r>
            <a:r>
              <a:rPr lang="en-IN" b="1" dirty="0" err="1"/>
              <a:t>debian</a:t>
            </a:r>
            <a:endParaRPr lang="en-IN" b="1" dirty="0"/>
          </a:p>
          <a:p>
            <a:r>
              <a:rPr lang="en-IN" dirty="0"/>
              <a:t>With name: </a:t>
            </a:r>
            <a:r>
              <a:rPr lang="en-IN" b="1" dirty="0"/>
              <a:t>docker	run	-</a:t>
            </a:r>
            <a:r>
              <a:rPr lang="en-IN" b="1" dirty="0" err="1"/>
              <a:t>dit</a:t>
            </a:r>
            <a:r>
              <a:rPr lang="en-IN" b="1" dirty="0"/>
              <a:t>	--name=</a:t>
            </a:r>
            <a:r>
              <a:rPr lang="en-IN" b="1" dirty="0" err="1"/>
              <a:t>my_debian</a:t>
            </a:r>
            <a:r>
              <a:rPr lang="en-IN" b="1" dirty="0"/>
              <a:t> </a:t>
            </a:r>
            <a:r>
              <a:rPr lang="en-IN" b="1" dirty="0" err="1"/>
              <a:t>debian</a:t>
            </a:r>
            <a:r>
              <a:rPr lang="en-IN" b="1" dirty="0"/>
              <a:t> </a:t>
            </a:r>
            <a:endParaRPr lang="en-IN" dirty="0"/>
          </a:p>
          <a:p>
            <a:r>
              <a:rPr lang="en-IN" dirty="0"/>
              <a:t>Verify: </a:t>
            </a:r>
            <a:r>
              <a:rPr lang="en-IN" b="1" dirty="0"/>
              <a:t>docker	container	list</a:t>
            </a:r>
            <a:endParaRPr lang="en-IN" dirty="0"/>
          </a:p>
          <a:p>
            <a:r>
              <a:rPr lang="en-IN" dirty="0"/>
              <a:t>See all containers, running or not: </a:t>
            </a:r>
            <a:r>
              <a:rPr lang="en-IN" b="1" dirty="0"/>
              <a:t>docker	container	list	-a</a:t>
            </a:r>
            <a:endParaRPr lang="en-IN" dirty="0"/>
          </a:p>
          <a:p>
            <a:r>
              <a:rPr lang="en-IN" dirty="0"/>
              <a:t>Run with one more name:</a:t>
            </a:r>
          </a:p>
          <a:p>
            <a:r>
              <a:rPr lang="en-IN" b="1" dirty="0"/>
              <a:t>docker	run	-</a:t>
            </a:r>
            <a:r>
              <a:rPr lang="en-IN" b="1" dirty="0" err="1"/>
              <a:t>dit</a:t>
            </a:r>
            <a:r>
              <a:rPr lang="en-IN" b="1" dirty="0"/>
              <a:t>	</a:t>
            </a:r>
            <a:r>
              <a:rPr lang="en-IN" b="1" dirty="0" err="1"/>
              <a:t>debian</a:t>
            </a:r>
            <a:r>
              <a:rPr lang="en-IN" b="1" dirty="0"/>
              <a:t>   --name=</a:t>
            </a:r>
            <a:r>
              <a:rPr lang="en-IN" b="1" dirty="0" err="1"/>
              <a:t>another_debian</a:t>
            </a:r>
            <a:endParaRPr lang="en-IN" b="1" dirty="0"/>
          </a:p>
          <a:p>
            <a:r>
              <a:rPr lang="en-IN" dirty="0"/>
              <a:t>See only the latest container: </a:t>
            </a:r>
            <a:r>
              <a:rPr lang="en-IN" b="1" dirty="0"/>
              <a:t>docker	</a:t>
            </a:r>
            <a:r>
              <a:rPr lang="en-IN" b="1" dirty="0" err="1"/>
              <a:t>ps</a:t>
            </a:r>
            <a:r>
              <a:rPr lang="en-IN" b="1" dirty="0"/>
              <a:t>	-l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177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3C80-3349-D306-157D-A52C00EF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18556-F872-D057-9AC8-E29C6C672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stop the container: </a:t>
            </a:r>
            <a:r>
              <a:rPr lang="en-IN" b="1" dirty="0"/>
              <a:t>docker	stop		</a:t>
            </a:r>
            <a:r>
              <a:rPr lang="en-IN" b="1" dirty="0" err="1"/>
              <a:t>another_debian</a:t>
            </a:r>
            <a:endParaRPr lang="en-IN" b="1" dirty="0"/>
          </a:p>
          <a:p>
            <a:r>
              <a:rPr lang="en-IN" dirty="0"/>
              <a:t>Remove: </a:t>
            </a:r>
            <a:r>
              <a:rPr lang="en-IN" b="1" dirty="0"/>
              <a:t>docker		rm		</a:t>
            </a:r>
            <a:r>
              <a:rPr lang="en-IN" b="1" dirty="0" err="1"/>
              <a:t>another_debian</a:t>
            </a:r>
            <a:endParaRPr lang="en-IN" b="1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782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A042-744C-F417-8C09-5ADBA658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1527-67FB-FF02-2A49-D93CFBC5B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run the hello world container in the background … How can we see its output?</a:t>
            </a:r>
          </a:p>
          <a:p>
            <a:r>
              <a:rPr lang="en-US" b="1" dirty="0"/>
              <a:t>docker   run   -</a:t>
            </a:r>
            <a:r>
              <a:rPr lang="en-US" b="1" dirty="0" err="1"/>
              <a:t>dit</a:t>
            </a:r>
            <a:r>
              <a:rPr lang="en-US" b="1" dirty="0"/>
              <a:t> 	hello-world</a:t>
            </a:r>
          </a:p>
          <a:p>
            <a:endParaRPr lang="en-US" b="1" dirty="0"/>
          </a:p>
          <a:p>
            <a:r>
              <a:rPr lang="en-US" b="1" dirty="0"/>
              <a:t>docker 	logs 	55</a:t>
            </a:r>
          </a:p>
          <a:p>
            <a:r>
              <a:rPr lang="en-US" dirty="0"/>
              <a:t>55: Container id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9776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EA21-BB7F-6445-304A-ED3564D3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a Container Accessible in a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034DA-3B16-4107-52EE-DFA2B87A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run    --name	</a:t>
            </a:r>
            <a:r>
              <a:rPr lang="en-IN" b="1" dirty="0" err="1"/>
              <a:t>my_nginx</a:t>
            </a:r>
            <a:r>
              <a:rPr lang="en-IN" b="1" dirty="0"/>
              <a:t>	-d	-p	8080:80	nginx</a:t>
            </a:r>
          </a:p>
          <a:p>
            <a:r>
              <a:rPr lang="en-IN" dirty="0"/>
              <a:t>Map the container’s internal port 80 to the external (i.e. our machine’s) port 8080</a:t>
            </a:r>
          </a:p>
          <a:p>
            <a:r>
              <a:rPr lang="en-IN" dirty="0"/>
              <a:t>It means that whatever requests we sent on our local machine’s port 8080 will be sent to the container on its port 80</a:t>
            </a:r>
          </a:p>
          <a:p>
            <a:r>
              <a:rPr lang="en-IN" dirty="0"/>
              <a:t>Open the browser: localhost:8080</a:t>
            </a:r>
          </a:p>
          <a:p>
            <a:r>
              <a:rPr lang="en-IN" b="1" dirty="0"/>
              <a:t>docker  logs  </a:t>
            </a:r>
            <a:r>
              <a:rPr lang="en-IN" b="1" dirty="0" err="1"/>
              <a:t>my_nginx</a:t>
            </a:r>
            <a:endParaRPr lang="en-IN" b="1" dirty="0"/>
          </a:p>
          <a:p>
            <a:r>
              <a:rPr lang="en-IN" b="1" dirty="0"/>
              <a:t>docker  stop  </a:t>
            </a:r>
            <a:r>
              <a:rPr lang="en-IN" b="1" dirty="0" err="1"/>
              <a:t>my_nginx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099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EA21-BB7F-6445-304A-ED3564D3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Content in Containers: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034DA-3B16-4107-52EE-DFA2B87A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mkdir</a:t>
            </a:r>
            <a:r>
              <a:rPr lang="en-IN" b="1" dirty="0"/>
              <a:t>  webpages</a:t>
            </a:r>
          </a:p>
          <a:p>
            <a:r>
              <a:rPr lang="en-IN" b="1" dirty="0"/>
              <a:t>cd  webpages</a:t>
            </a:r>
          </a:p>
          <a:p>
            <a:r>
              <a:rPr lang="en-IN" b="1" dirty="0"/>
              <a:t>echo ‘Hi from inside our CDAC nginx container!’ &gt; index.html</a:t>
            </a:r>
          </a:p>
          <a:p>
            <a:r>
              <a:rPr lang="en-IN" b="1" dirty="0"/>
              <a:t>cd  ..</a:t>
            </a:r>
          </a:p>
          <a:p>
            <a:endParaRPr lang="en-IN" b="1" dirty="0"/>
          </a:p>
          <a:p>
            <a:r>
              <a:rPr lang="en-IN" dirty="0">
                <a:solidFill>
                  <a:srgbClr val="7030A0"/>
                </a:solidFill>
              </a:rPr>
              <a:t>Windows:</a:t>
            </a:r>
            <a:r>
              <a:rPr lang="en-IN" b="1" dirty="0"/>
              <a:t> docker  run  -p  8080:80  --name=</a:t>
            </a:r>
            <a:r>
              <a:rPr lang="en-IN" b="1" dirty="0" err="1"/>
              <a:t>another_nginx</a:t>
            </a:r>
            <a:r>
              <a:rPr lang="en-IN" b="1" dirty="0"/>
              <a:t>  -v  %cd%/webpages:/</a:t>
            </a:r>
            <a:r>
              <a:rPr lang="en-IN" b="1" dirty="0" err="1"/>
              <a:t>usr</a:t>
            </a:r>
            <a:r>
              <a:rPr lang="en-IN" b="1" dirty="0"/>
              <a:t>/share/nginx/</a:t>
            </a:r>
            <a:r>
              <a:rPr lang="en-IN" b="1" dirty="0" err="1"/>
              <a:t>html:ro</a:t>
            </a:r>
            <a:r>
              <a:rPr lang="en-IN" b="1" dirty="0"/>
              <a:t>  -d  nginx</a:t>
            </a:r>
          </a:p>
          <a:p>
            <a:r>
              <a:rPr lang="en-IN" dirty="0">
                <a:solidFill>
                  <a:srgbClr val="7030A0"/>
                </a:solidFill>
              </a:rPr>
              <a:t>Linux: </a:t>
            </a:r>
            <a:r>
              <a:rPr lang="en-IN" b="1" dirty="0"/>
              <a:t>docker  run  -p  8080:80  --name=</a:t>
            </a:r>
            <a:r>
              <a:rPr lang="en-IN" b="1" dirty="0" err="1"/>
              <a:t>another_nginx</a:t>
            </a:r>
            <a:r>
              <a:rPr lang="en-IN" b="1" dirty="0"/>
              <a:t>  -v  ${PWD}/webpages:/</a:t>
            </a:r>
            <a:r>
              <a:rPr lang="en-IN" b="1" dirty="0" err="1"/>
              <a:t>usr</a:t>
            </a:r>
            <a:r>
              <a:rPr lang="en-IN" b="1" dirty="0"/>
              <a:t>/share/nginx/</a:t>
            </a:r>
            <a:r>
              <a:rPr lang="en-IN" b="1" dirty="0" err="1"/>
              <a:t>html:ro</a:t>
            </a:r>
            <a:r>
              <a:rPr lang="en-IN" b="1" dirty="0"/>
              <a:t>  -d  nginx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17E3-74E3-0580-E31C-18418278B441}"/>
              </a:ext>
            </a:extLst>
          </p:cNvPr>
          <p:cNvSpPr txBox="1"/>
          <p:nvPr/>
        </p:nvSpPr>
        <p:spPr>
          <a:xfrm>
            <a:off x="7045691" y="3678128"/>
            <a:ext cx="385010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%cd%</a:t>
            </a:r>
            <a:r>
              <a:rPr lang="en-IN" dirty="0"/>
              <a:t> = Current directory in Windows</a:t>
            </a:r>
          </a:p>
          <a:p>
            <a:r>
              <a:rPr lang="en-IN" dirty="0"/>
              <a:t>Same as </a:t>
            </a:r>
            <a:r>
              <a:rPr lang="en-IN" b="1" dirty="0"/>
              <a:t>${PWD}</a:t>
            </a:r>
            <a:r>
              <a:rPr lang="en-IN" dirty="0"/>
              <a:t> in Linux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47D88-54E7-3EC1-C758-1765A11FBE41}"/>
              </a:ext>
            </a:extLst>
          </p:cNvPr>
          <p:cNvSpPr txBox="1"/>
          <p:nvPr/>
        </p:nvSpPr>
        <p:spPr>
          <a:xfrm>
            <a:off x="2233862" y="3678128"/>
            <a:ext cx="385010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Volumes syntax: </a:t>
            </a:r>
            <a:r>
              <a:rPr lang="en-IN" b="1" dirty="0"/>
              <a:t>Host </a:t>
            </a:r>
            <a:r>
              <a:rPr lang="en-IN" b="1" dirty="0" err="1"/>
              <a:t>path:Container</a:t>
            </a:r>
            <a:r>
              <a:rPr lang="en-IN" b="1" dirty="0"/>
              <a:t>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24C-1125-95D5-D8D7-845FA5D68F63}"/>
              </a:ext>
            </a:extLst>
          </p:cNvPr>
          <p:cNvSpPr txBox="1"/>
          <p:nvPr/>
        </p:nvSpPr>
        <p:spPr>
          <a:xfrm>
            <a:off x="3157087" y="6133718"/>
            <a:ext cx="678902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:</a:t>
            </a:r>
            <a:r>
              <a:rPr lang="en-IN" b="1" dirty="0" err="1"/>
              <a:t>ro</a:t>
            </a:r>
            <a:r>
              <a:rPr lang="en-IN" b="1" dirty="0"/>
              <a:t> </a:t>
            </a:r>
            <a:r>
              <a:rPr lang="en-IN" dirty="0"/>
              <a:t>means the container cannot modify the files, it can </a:t>
            </a:r>
            <a:r>
              <a:rPr lang="en-IN" i="1" dirty="0"/>
              <a:t>read only</a:t>
            </a:r>
          </a:p>
        </p:txBody>
      </p:sp>
    </p:spTree>
    <p:extLst>
      <p:ext uri="{BB962C8B-B14F-4D97-AF65-F5344CB8AC3E}">
        <p14:creationId xmlns:p14="http://schemas.microsoft.com/office/powerpoint/2010/main" val="128095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C7A0-5243-D9D2-E5BA-6062519D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Synchronization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9EB5-B82B-7FDA-8417-0EAC10F4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Eventual consistency</a:t>
            </a:r>
          </a:p>
          <a:p>
            <a:pPr lvl="1"/>
            <a:r>
              <a:rPr lang="en-IN" dirty="0"/>
              <a:t>Data across services may not be immediately consistent</a:t>
            </a:r>
          </a:p>
          <a:p>
            <a:pPr lvl="1"/>
            <a:r>
              <a:rPr lang="en-IN" dirty="0"/>
              <a:t>It will become consistent over time as events propagate and are processed</a:t>
            </a:r>
          </a:p>
          <a:p>
            <a:pPr lvl="1"/>
            <a:r>
              <a:rPr lang="en-IN" dirty="0"/>
              <a:t>May not follow </a:t>
            </a:r>
            <a:r>
              <a:rPr lang="en-IN" b="1" dirty="0"/>
              <a:t>ACID</a:t>
            </a:r>
            <a:r>
              <a:rPr lang="en-IN" dirty="0"/>
              <a:t> properties</a:t>
            </a:r>
          </a:p>
          <a:p>
            <a:r>
              <a:rPr lang="en-IN" b="1" dirty="0"/>
              <a:t>Idempotency</a:t>
            </a:r>
          </a:p>
          <a:p>
            <a:pPr lvl="1"/>
            <a:r>
              <a:rPr lang="en-IN" dirty="0"/>
              <a:t>Event handlers should be </a:t>
            </a:r>
            <a:r>
              <a:rPr lang="en-IN" b="1" dirty="0"/>
              <a:t>idempotent</a:t>
            </a:r>
          </a:p>
          <a:p>
            <a:pPr lvl="1"/>
            <a:r>
              <a:rPr lang="en-IN" dirty="0"/>
              <a:t>Processing the same event should not lead to inconsistent data</a:t>
            </a:r>
          </a:p>
          <a:p>
            <a:pPr lvl="1"/>
            <a:r>
              <a:rPr lang="en-IN" dirty="0"/>
              <a:t>Example</a:t>
            </a:r>
          </a:p>
          <a:p>
            <a:pPr lvl="2"/>
            <a:r>
              <a:rPr lang="en-IN" dirty="0"/>
              <a:t>User makes a payment -&gt; </a:t>
            </a:r>
            <a:r>
              <a:rPr lang="en-IN" i="1" dirty="0" err="1"/>
              <a:t>PaymentReceived</a:t>
            </a:r>
            <a:r>
              <a:rPr lang="en-IN" dirty="0"/>
              <a:t> event -&gt; </a:t>
            </a:r>
            <a:r>
              <a:rPr lang="en-IN" i="1" dirty="0"/>
              <a:t>Payment </a:t>
            </a:r>
            <a:r>
              <a:rPr lang="en-IN" dirty="0"/>
              <a:t>Microservice will credit the payment to user’s account</a:t>
            </a:r>
          </a:p>
          <a:p>
            <a:pPr lvl="2"/>
            <a:r>
              <a:rPr lang="en-IN" dirty="0"/>
              <a:t>Due to network issue, </a:t>
            </a:r>
            <a:r>
              <a:rPr lang="en-IN" i="1" dirty="0" err="1"/>
              <a:t>PaymentReceived</a:t>
            </a:r>
            <a:r>
              <a:rPr lang="en-IN" dirty="0"/>
              <a:t> event is generated twice and delivered to </a:t>
            </a:r>
            <a:r>
              <a:rPr lang="en-IN" i="1" dirty="0"/>
              <a:t>Payment </a:t>
            </a:r>
            <a:r>
              <a:rPr lang="en-IN" dirty="0"/>
              <a:t>microservice – But it should realize it is a duplicate and ignore it (e.g. by maintaining a list of processed event IDs)</a:t>
            </a:r>
          </a:p>
          <a:p>
            <a:pPr lvl="1"/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92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DFF-71AD-D5D9-A55A-D431E58A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and Connect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7105-2F11-58D4-2427-A82AFE9EA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docker  run  -it  --name  </a:t>
            </a:r>
            <a:r>
              <a:rPr lang="en-US" b="1" dirty="0" err="1"/>
              <a:t>apache</a:t>
            </a:r>
            <a:r>
              <a:rPr lang="en-US" b="1" dirty="0"/>
              <a:t>  httpd  /bin/bash</a:t>
            </a:r>
          </a:p>
          <a:p>
            <a:r>
              <a:rPr lang="en-US" dirty="0"/>
              <a:t>Run Apache web server in the foreground</a:t>
            </a:r>
          </a:p>
          <a:p>
            <a:r>
              <a:rPr lang="en-US" dirty="0"/>
              <a:t>Now we can run commands such as </a:t>
            </a:r>
            <a:r>
              <a:rPr lang="en-US" dirty="0" err="1"/>
              <a:t>pwd</a:t>
            </a:r>
            <a:r>
              <a:rPr lang="en-US" dirty="0"/>
              <a:t>, ls, </a:t>
            </a:r>
            <a:r>
              <a:rPr lang="en-US" dirty="0" err="1"/>
              <a:t>etc</a:t>
            </a:r>
            <a:r>
              <a:rPr lang="en-US" dirty="0"/>
              <a:t> inside the container</a:t>
            </a:r>
          </a:p>
          <a:p>
            <a:r>
              <a:rPr lang="en-US" dirty="0"/>
              <a:t>To come out: </a:t>
            </a:r>
            <a:r>
              <a:rPr lang="en-US" b="1" dirty="0"/>
              <a:t>exit</a:t>
            </a:r>
            <a:endParaRPr lang="en-US" dirty="0"/>
          </a:p>
          <a:p>
            <a:r>
              <a:rPr lang="en-US" b="1" dirty="0"/>
              <a:t>docker  </a:t>
            </a:r>
            <a:r>
              <a:rPr lang="en-US" b="1" dirty="0" err="1"/>
              <a:t>ps</a:t>
            </a:r>
            <a:endParaRPr lang="en-US" dirty="0"/>
          </a:p>
          <a:p>
            <a:r>
              <a:rPr lang="en-US" dirty="0"/>
              <a:t>The container is stopped, because we did not use the -d option</a:t>
            </a:r>
          </a:p>
          <a:p>
            <a:r>
              <a:rPr lang="en-US" b="1" dirty="0"/>
              <a:t>docker  run  -</a:t>
            </a:r>
            <a:r>
              <a:rPr lang="en-US" b="1" dirty="0" err="1"/>
              <a:t>dit</a:t>
            </a:r>
            <a:r>
              <a:rPr lang="en-US" b="1" dirty="0"/>
              <a:t>  --name  </a:t>
            </a:r>
            <a:r>
              <a:rPr lang="en-US" b="1" dirty="0" err="1"/>
              <a:t>second_apache</a:t>
            </a:r>
            <a:r>
              <a:rPr lang="en-US" b="1" dirty="0"/>
              <a:t>  httpd  /bin/bash</a:t>
            </a:r>
          </a:p>
          <a:p>
            <a:r>
              <a:rPr lang="en-US" b="1" dirty="0"/>
              <a:t>docker 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393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8587-B24E-5D95-42ED-AE05F512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Image Using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F3E0-7F1D-5F3F-1062-2667122E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Dockerfile</a:t>
            </a:r>
            <a:r>
              <a:rPr lang="en-IN" dirty="0"/>
              <a:t>: Contains instructions that we want to give to Docker for building an image … Main instructions 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403F16-F9F3-62A2-8119-C8C86343FFF0}"/>
              </a:ext>
            </a:extLst>
          </p:cNvPr>
          <p:cNvGraphicFramePr>
            <a:graphicFrameLocks noGrp="1"/>
          </p:cNvGraphicFramePr>
          <p:nvPr/>
        </p:nvGraphicFramePr>
        <p:xfrm>
          <a:off x="455596" y="2796540"/>
          <a:ext cx="11280808" cy="3606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30667">
                  <a:extLst>
                    <a:ext uri="{9D8B030D-6E8A-4147-A177-3AD203B41FA5}">
                      <a16:colId xmlns:a16="http://schemas.microsoft.com/office/drawing/2014/main" val="75763021"/>
                    </a:ext>
                  </a:extLst>
                </a:gridCol>
                <a:gridCol w="9750141">
                  <a:extLst>
                    <a:ext uri="{9D8B030D-6E8A-4147-A177-3AD203B41FA5}">
                      <a16:colId xmlns:a16="http://schemas.microsoft.com/office/drawing/2014/main" val="11703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61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FROM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the base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8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CMD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Command to be executed when the image is run as a container (Or pass options to ENTRYPOINT)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29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RUN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 command to help build our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56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EXPOSE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Opens network 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9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Sets a disk share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0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Copies files from the local disk to the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7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ENV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 an environment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9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ENTRYPOINT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Determines which executable runs when a container starts (Use CMD to pass options to the executable)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1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169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5F767-F9B7-3B23-C15B-BAF7912A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‘Hello World’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6E369-9301-2096-D1A2-D47CE998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104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‘Hello World’ in Java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HelloWorld.java in </a:t>
            </a:r>
            <a:r>
              <a:rPr lang="fr-FR" dirty="0"/>
              <a:t>C:\lectures\CDAC\Cloud\docker\hello-world-java\HelloWorld.java</a:t>
            </a:r>
          </a:p>
          <a:p>
            <a:pPr lvl="1"/>
            <a:r>
              <a:rPr lang="en-IN" dirty="0"/>
              <a:t>public class HelloWorld {</a:t>
            </a:r>
          </a:p>
          <a:p>
            <a:pPr lvl="1"/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pPr lvl="1"/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("Hello, World");</a:t>
            </a:r>
          </a:p>
          <a:p>
            <a:pPr lvl="1"/>
            <a:r>
              <a:rPr lang="en-IN" dirty="0"/>
              <a:t>    }</a:t>
            </a:r>
          </a:p>
          <a:p>
            <a:pPr lvl="1"/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Compile: </a:t>
            </a:r>
            <a:r>
              <a:rPr lang="en-IN" dirty="0" err="1"/>
              <a:t>javac</a:t>
            </a:r>
            <a:r>
              <a:rPr lang="en-IN" dirty="0"/>
              <a:t> HelloWorld.java</a:t>
            </a:r>
          </a:p>
          <a:p>
            <a:r>
              <a:rPr lang="en-IN" dirty="0"/>
              <a:t>Test: java HelloWorld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E5BD3-AE48-AAFA-BD21-BC82C42B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512" y="3775262"/>
            <a:ext cx="5813201" cy="9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75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/>
              <a:t>C:\lectures\CDAC\Cloud\docker\hello-world-java\Dockerfile</a:t>
            </a:r>
          </a:p>
          <a:p>
            <a:r>
              <a:rPr lang="en-US" sz="3400" b="1" dirty="0"/>
              <a:t># Use the official OpenJDK image as a parent image</a:t>
            </a:r>
          </a:p>
          <a:p>
            <a:r>
              <a:rPr lang="en-US" sz="3400" b="1" dirty="0"/>
              <a:t>FROM </a:t>
            </a:r>
            <a:r>
              <a:rPr lang="en-US" sz="3400" b="1" dirty="0" err="1"/>
              <a:t>openjdk:latest</a:t>
            </a:r>
            <a:endParaRPr lang="en-US" sz="3400" b="1" dirty="0"/>
          </a:p>
          <a:p>
            <a:endParaRPr lang="en-US" sz="3400" b="1" dirty="0"/>
          </a:p>
          <a:p>
            <a:r>
              <a:rPr lang="en-US" sz="3400" b="1" dirty="0"/>
              <a:t># Set the working directory to /app</a:t>
            </a:r>
          </a:p>
          <a:p>
            <a:r>
              <a:rPr lang="en-US" sz="3400" b="1" dirty="0"/>
              <a:t>WORKDIR /app</a:t>
            </a:r>
          </a:p>
          <a:p>
            <a:endParaRPr lang="en-US" sz="3400" b="1" dirty="0"/>
          </a:p>
          <a:p>
            <a:r>
              <a:rPr lang="en-US" sz="3400" b="1" dirty="0"/>
              <a:t># Copy the current directory contents into the container at /app</a:t>
            </a:r>
          </a:p>
          <a:p>
            <a:r>
              <a:rPr lang="en-US" sz="3400" b="1" dirty="0"/>
              <a:t>COPY .   /app</a:t>
            </a:r>
          </a:p>
          <a:p>
            <a:endParaRPr lang="en-US" sz="3400" b="1" dirty="0"/>
          </a:p>
          <a:p>
            <a:r>
              <a:rPr lang="en-US" sz="3400" b="1" dirty="0"/>
              <a:t># Compile the Java code</a:t>
            </a:r>
          </a:p>
          <a:p>
            <a:r>
              <a:rPr lang="en-US" sz="3400" b="1" dirty="0"/>
              <a:t>RUN </a:t>
            </a:r>
            <a:r>
              <a:rPr lang="en-US" sz="3400" b="1" dirty="0" err="1"/>
              <a:t>javac</a:t>
            </a:r>
            <a:r>
              <a:rPr lang="en-US" sz="3400" b="1" dirty="0"/>
              <a:t> HelloWorld.java</a:t>
            </a:r>
          </a:p>
          <a:p>
            <a:endParaRPr lang="en-US" sz="3400" b="1" dirty="0"/>
          </a:p>
          <a:p>
            <a:r>
              <a:rPr lang="en-US" sz="3400" b="1" dirty="0"/>
              <a:t># Run the program when the container starts</a:t>
            </a:r>
          </a:p>
          <a:p>
            <a:r>
              <a:rPr lang="en-US" sz="3400" b="1" dirty="0"/>
              <a:t>CMD ["java", "HelloWorld"]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DFD90-2CEA-9F40-C08B-01DE47E13755}"/>
              </a:ext>
            </a:extLst>
          </p:cNvPr>
          <p:cNvSpPr txBox="1"/>
          <p:nvPr/>
        </p:nvSpPr>
        <p:spPr>
          <a:xfrm>
            <a:off x="9179726" y="4523303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F09FA-115D-DC9D-1BB9-CAB99885F5CA}"/>
              </a:ext>
            </a:extLst>
          </p:cNvPr>
          <p:cNvSpPr txBox="1"/>
          <p:nvPr/>
        </p:nvSpPr>
        <p:spPr>
          <a:xfrm>
            <a:off x="9179726" y="5945856"/>
            <a:ext cx="197205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Our OS (Host)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1B982-A6A8-622E-E8BF-D62C9216FCAA}"/>
              </a:ext>
            </a:extLst>
          </p:cNvPr>
          <p:cNvSpPr txBox="1"/>
          <p:nvPr/>
        </p:nvSpPr>
        <p:spPr>
          <a:xfrm>
            <a:off x="9179726" y="5165467"/>
            <a:ext cx="197205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Docker (VM with a Linux Kernel)</a:t>
            </a:r>
          </a:p>
        </p:txBody>
      </p:sp>
      <p:sp>
        <p:nvSpPr>
          <p:cNvPr id="8" name="Callout: Line with Border and Accent Bar 7">
            <a:extLst>
              <a:ext uri="{FF2B5EF4-FFF2-40B4-BE49-F238E27FC236}">
                <a16:creationId xmlns:a16="http://schemas.microsoft.com/office/drawing/2014/main" id="{6991D444-39A7-31EF-AD25-CB04CF1D9FED}"/>
              </a:ext>
            </a:extLst>
          </p:cNvPr>
          <p:cNvSpPr/>
          <p:nvPr/>
        </p:nvSpPr>
        <p:spPr>
          <a:xfrm>
            <a:off x="6305104" y="5469047"/>
            <a:ext cx="1881963" cy="1011496"/>
          </a:xfrm>
          <a:prstGeom prst="accentBorderCallout1">
            <a:avLst>
              <a:gd name="adj1" fmla="val 18750"/>
              <a:gd name="adj2" fmla="val -8333"/>
              <a:gd name="adj3" fmla="val 41021"/>
              <a:gd name="adj4" fmla="val 1513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two are already there</a:t>
            </a:r>
          </a:p>
        </p:txBody>
      </p:sp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id="{91688EF0-CF12-805C-9355-A642E07A438C}"/>
              </a:ext>
            </a:extLst>
          </p:cNvPr>
          <p:cNvSpPr/>
          <p:nvPr/>
        </p:nvSpPr>
        <p:spPr>
          <a:xfrm>
            <a:off x="6305103" y="3730348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39282"/>
              <a:gd name="adj4" fmla="val 1519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want JDK, but it comes with Oracle Linux User Space (not Kernel)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B0FAE-2A12-F246-0770-A158F2935761}"/>
              </a:ext>
            </a:extLst>
          </p:cNvPr>
          <p:cNvSpPr txBox="1"/>
          <p:nvPr/>
        </p:nvSpPr>
        <p:spPr>
          <a:xfrm>
            <a:off x="9179726" y="3816628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1A263-49E0-5BD2-7F73-743709FA8164}"/>
              </a:ext>
            </a:extLst>
          </p:cNvPr>
          <p:cNvSpPr txBox="1"/>
          <p:nvPr/>
        </p:nvSpPr>
        <p:spPr>
          <a:xfrm>
            <a:off x="9179726" y="3084385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574F4-1D70-776A-025B-61FB16503032}"/>
              </a:ext>
            </a:extLst>
          </p:cNvPr>
          <p:cNvSpPr txBox="1"/>
          <p:nvPr/>
        </p:nvSpPr>
        <p:spPr>
          <a:xfrm>
            <a:off x="9179726" y="2393198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13" name="Callout: Line with Border and Accent Bar 12">
            <a:extLst>
              <a:ext uri="{FF2B5EF4-FFF2-40B4-BE49-F238E27FC236}">
                <a16:creationId xmlns:a16="http://schemas.microsoft.com/office/drawing/2014/main" id="{80709627-466F-F9ED-1A14-4CFF5C64CCEA}"/>
              </a:ext>
            </a:extLst>
          </p:cNvPr>
          <p:cNvSpPr/>
          <p:nvPr/>
        </p:nvSpPr>
        <p:spPr>
          <a:xfrm>
            <a:off x="6305102" y="1941958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84872"/>
              <a:gd name="adj4" fmla="val 1434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will be created/added because of the commands in </a:t>
            </a:r>
            <a:r>
              <a:rPr lang="en-IN" dirty="0" err="1"/>
              <a:t>Dockerfile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911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EF84-EDD9-6F9D-4FE5-0BF39683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8A8F-5A8D-63A3-D6C5-D99A8B9F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71594-8853-21C9-D556-A3C2ED1FDA85}"/>
              </a:ext>
            </a:extLst>
          </p:cNvPr>
          <p:cNvSpPr txBox="1"/>
          <p:nvPr/>
        </p:nvSpPr>
        <p:spPr>
          <a:xfrm>
            <a:off x="4022935" y="4343172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69813-3264-7DF0-790C-B56B72DDFFEB}"/>
              </a:ext>
            </a:extLst>
          </p:cNvPr>
          <p:cNvSpPr txBox="1"/>
          <p:nvPr/>
        </p:nvSpPr>
        <p:spPr>
          <a:xfrm>
            <a:off x="4022935" y="5765725"/>
            <a:ext cx="197205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Our OS (Host)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73A73-DEB1-3028-B0D4-0E42556CFFD6}"/>
              </a:ext>
            </a:extLst>
          </p:cNvPr>
          <p:cNvSpPr txBox="1"/>
          <p:nvPr/>
        </p:nvSpPr>
        <p:spPr>
          <a:xfrm>
            <a:off x="4022935" y="4985336"/>
            <a:ext cx="197205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Docker (VM with a Linux Kernel)</a:t>
            </a:r>
          </a:p>
        </p:txBody>
      </p:sp>
      <p:sp>
        <p:nvSpPr>
          <p:cNvPr id="16" name="Callout: Line with Border and Accent Bar 15">
            <a:extLst>
              <a:ext uri="{FF2B5EF4-FFF2-40B4-BE49-F238E27FC236}">
                <a16:creationId xmlns:a16="http://schemas.microsoft.com/office/drawing/2014/main" id="{CEBD0209-27E0-AA48-FBD1-C9227CF44E90}"/>
              </a:ext>
            </a:extLst>
          </p:cNvPr>
          <p:cNvSpPr/>
          <p:nvPr/>
        </p:nvSpPr>
        <p:spPr>
          <a:xfrm>
            <a:off x="1148313" y="5288916"/>
            <a:ext cx="1881963" cy="1011496"/>
          </a:xfrm>
          <a:prstGeom prst="accentBorderCallout1">
            <a:avLst>
              <a:gd name="adj1" fmla="val 18750"/>
              <a:gd name="adj2" fmla="val -8333"/>
              <a:gd name="adj3" fmla="val 41021"/>
              <a:gd name="adj4" fmla="val 1513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two are already there</a:t>
            </a:r>
          </a:p>
        </p:txBody>
      </p:sp>
      <p:sp>
        <p:nvSpPr>
          <p:cNvPr id="17" name="Callout: Line with Border and Accent Bar 16">
            <a:extLst>
              <a:ext uri="{FF2B5EF4-FFF2-40B4-BE49-F238E27FC236}">
                <a16:creationId xmlns:a16="http://schemas.microsoft.com/office/drawing/2014/main" id="{FFF64AAF-C7F8-F67F-5E72-F503B5146352}"/>
              </a:ext>
            </a:extLst>
          </p:cNvPr>
          <p:cNvSpPr/>
          <p:nvPr/>
        </p:nvSpPr>
        <p:spPr>
          <a:xfrm>
            <a:off x="1148312" y="3550217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39282"/>
              <a:gd name="adj4" fmla="val 1519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want JDK, but it comes with Oracle Linux User Space (not Kernel)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876F8-5A3C-E557-0355-4F1BFF6F5FC3}"/>
              </a:ext>
            </a:extLst>
          </p:cNvPr>
          <p:cNvSpPr txBox="1"/>
          <p:nvPr/>
        </p:nvSpPr>
        <p:spPr>
          <a:xfrm>
            <a:off x="4022935" y="3636497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F7DEE-F608-AA1F-7AB7-AB4D08ACA95A}"/>
              </a:ext>
            </a:extLst>
          </p:cNvPr>
          <p:cNvSpPr txBox="1"/>
          <p:nvPr/>
        </p:nvSpPr>
        <p:spPr>
          <a:xfrm>
            <a:off x="4022935" y="2904254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4ABDA-2BFB-89DD-E601-D96AED4B2476}"/>
              </a:ext>
            </a:extLst>
          </p:cNvPr>
          <p:cNvSpPr txBox="1"/>
          <p:nvPr/>
        </p:nvSpPr>
        <p:spPr>
          <a:xfrm>
            <a:off x="4022935" y="2213067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6FFA4B8D-F1D0-387A-44E4-0A51268B62D2}"/>
              </a:ext>
            </a:extLst>
          </p:cNvPr>
          <p:cNvSpPr/>
          <p:nvPr/>
        </p:nvSpPr>
        <p:spPr>
          <a:xfrm>
            <a:off x="1148311" y="1761827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84872"/>
              <a:gd name="adj4" fmla="val 1434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will be created/added because of the commands in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0B6D1CB4-513C-116F-3210-811B1D3EC19C}"/>
              </a:ext>
            </a:extLst>
          </p:cNvPr>
          <p:cNvSpPr/>
          <p:nvPr/>
        </p:nvSpPr>
        <p:spPr>
          <a:xfrm>
            <a:off x="6197011" y="3636497"/>
            <a:ext cx="818707" cy="646331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ACBB7-0F21-BADC-3617-6769BAA704C2}"/>
              </a:ext>
            </a:extLst>
          </p:cNvPr>
          <p:cNvSpPr txBox="1"/>
          <p:nvPr/>
        </p:nvSpPr>
        <p:spPr>
          <a:xfrm>
            <a:off x="7121487" y="4278519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FB19A-AF2D-C339-88CD-FA5EDE955287}"/>
              </a:ext>
            </a:extLst>
          </p:cNvPr>
          <p:cNvSpPr txBox="1"/>
          <p:nvPr/>
        </p:nvSpPr>
        <p:spPr>
          <a:xfrm>
            <a:off x="7121487" y="3916095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DB569-D07F-BE3B-D433-9B53344CEBC6}"/>
              </a:ext>
            </a:extLst>
          </p:cNvPr>
          <p:cNvSpPr txBox="1"/>
          <p:nvPr/>
        </p:nvSpPr>
        <p:spPr>
          <a:xfrm>
            <a:off x="7121487" y="3550217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C5C74-0698-B892-C806-56D5CA8F907B}"/>
              </a:ext>
            </a:extLst>
          </p:cNvPr>
          <p:cNvSpPr txBox="1"/>
          <p:nvPr/>
        </p:nvSpPr>
        <p:spPr>
          <a:xfrm>
            <a:off x="7121487" y="3191247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04060-53F3-07F1-767E-608E002E082E}"/>
              </a:ext>
            </a:extLst>
          </p:cNvPr>
          <p:cNvSpPr txBox="1"/>
          <p:nvPr/>
        </p:nvSpPr>
        <p:spPr>
          <a:xfrm>
            <a:off x="9275975" y="4268157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F7F97-F7BA-9AB0-E172-74C83C62EBB0}"/>
              </a:ext>
            </a:extLst>
          </p:cNvPr>
          <p:cNvSpPr txBox="1"/>
          <p:nvPr/>
        </p:nvSpPr>
        <p:spPr>
          <a:xfrm>
            <a:off x="9275975" y="3905733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2512C8-EB73-25A8-C9B4-E5F969B95DB1}"/>
              </a:ext>
            </a:extLst>
          </p:cNvPr>
          <p:cNvSpPr txBox="1"/>
          <p:nvPr/>
        </p:nvSpPr>
        <p:spPr>
          <a:xfrm>
            <a:off x="9275975" y="3539855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F42396-18C2-029E-AA0D-3A8F6CE6D9C7}"/>
              </a:ext>
            </a:extLst>
          </p:cNvPr>
          <p:cNvSpPr txBox="1"/>
          <p:nvPr/>
        </p:nvSpPr>
        <p:spPr>
          <a:xfrm>
            <a:off x="9275975" y="3180885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B6DB11-2F23-D295-7848-B41EAF0622E7}"/>
              </a:ext>
            </a:extLst>
          </p:cNvPr>
          <p:cNvSpPr txBox="1"/>
          <p:nvPr/>
        </p:nvSpPr>
        <p:spPr>
          <a:xfrm>
            <a:off x="7251405" y="5061098"/>
            <a:ext cx="29877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Resulting Docker Image</a:t>
            </a:r>
          </a:p>
        </p:txBody>
      </p:sp>
    </p:spTree>
    <p:extLst>
      <p:ext uri="{BB962C8B-B14F-4D97-AF65-F5344CB8AC3E}">
        <p14:creationId xmlns:p14="http://schemas.microsoft.com/office/powerpoint/2010/main" val="313164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and Execute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Build the Docker image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docker build -t java-hello-world   .</a:t>
            </a:r>
          </a:p>
          <a:p>
            <a:endParaRPr lang="en-US" dirty="0"/>
          </a:p>
          <a:p>
            <a:r>
              <a:rPr lang="en-US" dirty="0"/>
              <a:t># Run the Docker container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docker run java-hello-world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150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0648-DF36-F75E-1B1D-05D49C92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Docker Image to </a:t>
            </a:r>
            <a:r>
              <a:rPr lang="en-IN" dirty="0" err="1"/>
              <a:t>DockerHub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95B2-61AE-CFA2-4298-40DDA2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# Login to Docker Hub</a:t>
            </a:r>
          </a:p>
          <a:p>
            <a:r>
              <a:rPr lang="en-GB" b="1" dirty="0"/>
              <a:t>docker login</a:t>
            </a:r>
          </a:p>
          <a:p>
            <a:endParaRPr lang="en-GB" dirty="0"/>
          </a:p>
          <a:p>
            <a:r>
              <a:rPr lang="en-GB" dirty="0"/>
              <a:t># Tag the local image</a:t>
            </a:r>
          </a:p>
          <a:p>
            <a:r>
              <a:rPr lang="en-GB" b="1" dirty="0"/>
              <a:t>docker  tag  java-hello-world </a:t>
            </a:r>
            <a:r>
              <a:rPr lang="en-GB" b="1" dirty="0" err="1"/>
              <a:t>newdelthis</a:t>
            </a:r>
            <a:r>
              <a:rPr lang="en-GB" b="1" dirty="0"/>
              <a:t>/java-hello-world:1.0</a:t>
            </a:r>
          </a:p>
          <a:p>
            <a:endParaRPr lang="en-GB" dirty="0"/>
          </a:p>
          <a:p>
            <a:r>
              <a:rPr lang="en-GB" dirty="0"/>
              <a:t># Push the image to Docker Hub</a:t>
            </a:r>
          </a:p>
          <a:p>
            <a:r>
              <a:rPr lang="en-GB" b="1" dirty="0"/>
              <a:t>docker push </a:t>
            </a:r>
            <a:r>
              <a:rPr lang="en-GB" b="1" dirty="0" err="1"/>
              <a:t>newdelthis</a:t>
            </a:r>
            <a:r>
              <a:rPr lang="en-GB" b="1" dirty="0"/>
              <a:t>/java-hello-world:1.0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98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DA56-EFF4-0F75-DCF4-58EAE08A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Patterns for Microservices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DBF6-5980-CACD-2352-D9943FE92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Database per Service</a:t>
            </a:r>
            <a:r>
              <a:rPr lang="en-IN" dirty="0"/>
              <a:t>: One microservice = One Database</a:t>
            </a:r>
          </a:p>
          <a:p>
            <a:r>
              <a:rPr lang="en-IN" b="1" dirty="0"/>
              <a:t>Command Query Responsibility Segregation (CQRS)</a:t>
            </a:r>
            <a:r>
              <a:rPr lang="en-IN" dirty="0"/>
              <a:t>: </a:t>
            </a:r>
            <a:r>
              <a:rPr lang="en-IN" i="1" dirty="0"/>
              <a:t>Commands (Writes)</a:t>
            </a:r>
            <a:r>
              <a:rPr lang="en-IN" dirty="0"/>
              <a:t> update data, </a:t>
            </a:r>
            <a:r>
              <a:rPr lang="en-IN" i="1" dirty="0"/>
              <a:t>Queries (Reads)</a:t>
            </a:r>
            <a:r>
              <a:rPr lang="en-IN" dirty="0"/>
              <a:t> retrieve data</a:t>
            </a:r>
          </a:p>
          <a:p>
            <a:r>
              <a:rPr lang="en-IN" b="1" dirty="0"/>
              <a:t>Event Sourcing</a:t>
            </a:r>
            <a:r>
              <a:rPr lang="en-IN" dirty="0"/>
              <a:t>: Do not store current state, but derive it from a sequence of events</a:t>
            </a:r>
          </a:p>
          <a:p>
            <a:pPr lvl="1"/>
            <a:r>
              <a:rPr lang="en-IN" dirty="0"/>
              <a:t>Example: Do not store account balance of a person, but record events</a:t>
            </a:r>
          </a:p>
          <a:p>
            <a:pPr lvl="1"/>
            <a:r>
              <a:rPr lang="en-IN" dirty="0"/>
              <a:t>Opening balance: 5000-&gt;</a:t>
            </a:r>
            <a:r>
              <a:rPr lang="en-IN" i="1" dirty="0"/>
              <a:t>Deposit </a:t>
            </a:r>
            <a:r>
              <a:rPr lang="en-IN" dirty="0"/>
              <a:t>event: 5000-&gt;</a:t>
            </a:r>
            <a:r>
              <a:rPr lang="en-IN" i="1" dirty="0"/>
              <a:t>Withdrawal</a:t>
            </a:r>
            <a:r>
              <a:rPr lang="en-IN" dirty="0"/>
              <a:t> event: 2000-&gt;</a:t>
            </a:r>
            <a:r>
              <a:rPr lang="en-IN" i="1" dirty="0"/>
              <a:t> Withdrawal</a:t>
            </a:r>
            <a:r>
              <a:rPr lang="en-IN" dirty="0"/>
              <a:t> event: 1500-&gt;</a:t>
            </a:r>
            <a:r>
              <a:rPr lang="en-IN" i="1" dirty="0"/>
              <a:t> Withdrawal</a:t>
            </a:r>
            <a:r>
              <a:rPr lang="en-IN" dirty="0"/>
              <a:t> event: 500-&gt;</a:t>
            </a:r>
            <a:r>
              <a:rPr lang="en-IN" i="1" dirty="0"/>
              <a:t> Deposit </a:t>
            </a:r>
            <a:r>
              <a:rPr lang="en-IN" dirty="0"/>
              <a:t>event: 1000</a:t>
            </a:r>
          </a:p>
          <a:p>
            <a:pPr lvl="1"/>
            <a:r>
              <a:rPr lang="en-IN" dirty="0"/>
              <a:t>Balance is not stored, but it is calculated, e.g. here as 7000</a:t>
            </a:r>
          </a:p>
          <a:p>
            <a:r>
              <a:rPr lang="en-IN" b="1" dirty="0"/>
              <a:t>Saga</a:t>
            </a:r>
            <a:r>
              <a:rPr lang="en-IN" dirty="0"/>
              <a:t>: One distributed transaction = Sequence of local transactions</a:t>
            </a:r>
          </a:p>
          <a:p>
            <a:pPr lvl="1"/>
            <a:r>
              <a:rPr lang="en-IN" dirty="0"/>
              <a:t>Example: E-Commerce application</a:t>
            </a:r>
          </a:p>
          <a:p>
            <a:pPr lvl="1"/>
            <a:r>
              <a:rPr lang="en-US" dirty="0"/>
              <a:t>Order Service: Creates the order and starts the saga</a:t>
            </a:r>
          </a:p>
          <a:p>
            <a:pPr lvl="1"/>
            <a:r>
              <a:rPr lang="en-US" dirty="0"/>
              <a:t>Inventory Service: Reserves the items</a:t>
            </a:r>
          </a:p>
          <a:p>
            <a:pPr lvl="1"/>
            <a:r>
              <a:rPr lang="en-US" dirty="0"/>
              <a:t>Payment Service: Processes the payment</a:t>
            </a:r>
          </a:p>
          <a:p>
            <a:pPr lvl="1"/>
            <a:r>
              <a:rPr lang="en-US" dirty="0"/>
              <a:t>Shipping Service: Schedules the shipment</a:t>
            </a:r>
          </a:p>
          <a:p>
            <a:pPr lvl="1"/>
            <a:r>
              <a:rPr lang="en-US" dirty="0"/>
              <a:t>If any step fails, compensating transactions are executed to revert the completed operations – e.g. if payment fails, inventory service should release the reserved items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22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D1E67-6A44-7EE3-5DD7-28E96EB0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3993A-CA02-DF91-0729-93EA32DBA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08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4177</Words>
  <Application>Microsoft Office PowerPoint</Application>
  <PresentationFormat>Widescreen</PresentationFormat>
  <Paragraphs>730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Hack</vt:lpstr>
      <vt:lpstr>Office Theme</vt:lpstr>
      <vt:lpstr>DAC DevOps: Microservices, Git, Docker, Kubernetes</vt:lpstr>
      <vt:lpstr>Microservices</vt:lpstr>
      <vt:lpstr>Monolithic Applications</vt:lpstr>
      <vt:lpstr>Microservices (“API”s)</vt:lpstr>
      <vt:lpstr>Microservice Deployment Patterns</vt:lpstr>
      <vt:lpstr>Microservices and Databases</vt:lpstr>
      <vt:lpstr>Data Synchronization</vt:lpstr>
      <vt:lpstr>Database Patterns for Microservices</vt:lpstr>
      <vt:lpstr>DevOps</vt:lpstr>
      <vt:lpstr>What is DevOps?</vt:lpstr>
      <vt:lpstr>Tools Used</vt:lpstr>
      <vt:lpstr>DevOps Tools</vt:lpstr>
      <vt:lpstr>Git and GitHub</vt:lpstr>
      <vt:lpstr>Version Control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Git</vt:lpstr>
      <vt:lpstr>Types of Version Control System</vt:lpstr>
      <vt:lpstr>Git and GitHub Parts</vt:lpstr>
      <vt:lpstr>Git  and GitHub Workflow Stages</vt:lpstr>
      <vt:lpstr>Git Workflow – 1</vt:lpstr>
      <vt:lpstr>Git Workflow – 2</vt:lpstr>
      <vt:lpstr>Git Workflow – 3</vt:lpstr>
      <vt:lpstr>Git Download and Setup</vt:lpstr>
      <vt:lpstr>Configure Git</vt:lpstr>
      <vt:lpstr>Creating Our Own Repository: Two Options</vt:lpstr>
      <vt:lpstr>Creating Our Own Repository – Option 2 – Creating a git Repository on GitHub</vt:lpstr>
      <vt:lpstr>Getting the git Repository On the Local Machine</vt:lpstr>
      <vt:lpstr>Using PAT</vt:lpstr>
      <vt:lpstr>Git Steps</vt:lpstr>
      <vt:lpstr>HelloWorld.java</vt:lpstr>
      <vt:lpstr>GitHub Token Generation</vt:lpstr>
      <vt:lpstr>Branches</vt:lpstr>
      <vt:lpstr>Branches</vt:lpstr>
      <vt:lpstr>Branch Merging</vt:lpstr>
      <vt:lpstr>Branch Merging</vt:lpstr>
      <vt:lpstr>Deleting a Branch</vt:lpstr>
      <vt:lpstr>Undoing Changes after Pushing to GitHub (OPTIONAL)</vt:lpstr>
      <vt:lpstr>The Secret Git Directory (OPTIONAL)</vt:lpstr>
      <vt:lpstr>Git Reset (OPTIONAL)</vt:lpstr>
      <vt:lpstr>Git Reset (OPTIONAL)</vt:lpstr>
      <vt:lpstr>Git Revert (OPTIONAL)</vt:lpstr>
      <vt:lpstr>Git Revert (OPTIONAL)</vt:lpstr>
      <vt:lpstr>Docker: Containerisation</vt:lpstr>
      <vt:lpstr>Software Deployment Options (Java Example)</vt:lpstr>
      <vt:lpstr>What is Docker?</vt:lpstr>
      <vt:lpstr>More on Docker</vt:lpstr>
      <vt:lpstr>Image and Container</vt:lpstr>
      <vt:lpstr>Container versus Virtual Machine</vt:lpstr>
      <vt:lpstr>Docker Installation on Windows</vt:lpstr>
      <vt:lpstr>Docker Installation on Ubuntu 22.04/Above</vt:lpstr>
      <vt:lpstr>Solve Docker Permission Errors (Linux)</vt:lpstr>
      <vt:lpstr>Run a Container</vt:lpstr>
      <vt:lpstr>View Running Container List</vt:lpstr>
      <vt:lpstr>Stop a Container</vt:lpstr>
      <vt:lpstr>View Image List</vt:lpstr>
      <vt:lpstr>Inspect a Container</vt:lpstr>
      <vt:lpstr>Pull an Image</vt:lpstr>
      <vt:lpstr>Delete an Image</vt:lpstr>
      <vt:lpstr>Give a Name to a Container</vt:lpstr>
      <vt:lpstr>Remove a Container</vt:lpstr>
      <vt:lpstr>View Logs</vt:lpstr>
      <vt:lpstr>Make a Container Accessible in a Browser</vt:lpstr>
      <vt:lpstr>Custom Content in Containers: Volumes</vt:lpstr>
      <vt:lpstr>Enter and Connect to a Container</vt:lpstr>
      <vt:lpstr>Build Image Using Dockerfile</vt:lpstr>
      <vt:lpstr>‘Hello World’ in Docker</vt:lpstr>
      <vt:lpstr>‘Hello World’ in Java using Docker</vt:lpstr>
      <vt:lpstr>Create Dockerfile</vt:lpstr>
      <vt:lpstr>End Result</vt:lpstr>
      <vt:lpstr>Build and Execute</vt:lpstr>
      <vt:lpstr>Pushing Docker Image to DockerHub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DevOps: Microservices, Git, Docker, Kubernetes</dc:title>
  <dc:creator>Atul Kahate</dc:creator>
  <cp:lastModifiedBy>Atul Kahate</cp:lastModifiedBy>
  <cp:revision>1</cp:revision>
  <dcterms:created xsi:type="dcterms:W3CDTF">2024-05-27T13:56:28Z</dcterms:created>
  <dcterms:modified xsi:type="dcterms:W3CDTF">2024-05-27T13:56:40Z</dcterms:modified>
</cp:coreProperties>
</file>